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 id="2147483768" r:id="rId5"/>
    <p:sldMasterId id="2147483782" r:id="rId6"/>
    <p:sldMasterId id="2147483796" r:id="rId7"/>
    <p:sldMasterId id="2147483810" r:id="rId8"/>
    <p:sldMasterId id="2147483824" r:id="rId9"/>
    <p:sldMasterId id="2147483836" r:id="rId10"/>
  </p:sldMasterIdLst>
  <p:notesMasterIdLst>
    <p:notesMasterId r:id="rId43"/>
  </p:notesMasterIdLst>
  <p:handoutMasterIdLst>
    <p:handoutMasterId r:id="rId44"/>
  </p:handoutMasterIdLst>
  <p:sldIdLst>
    <p:sldId id="287" r:id="rId11"/>
    <p:sldId id="259" r:id="rId12"/>
    <p:sldId id="261" r:id="rId13"/>
    <p:sldId id="266" r:id="rId14"/>
    <p:sldId id="267" r:id="rId15"/>
    <p:sldId id="268" r:id="rId16"/>
    <p:sldId id="269" r:id="rId17"/>
    <p:sldId id="270" r:id="rId18"/>
    <p:sldId id="271" r:id="rId19"/>
    <p:sldId id="273" r:id="rId20"/>
    <p:sldId id="272" r:id="rId21"/>
    <p:sldId id="265" r:id="rId22"/>
    <p:sldId id="288" r:id="rId23"/>
    <p:sldId id="289" r:id="rId24"/>
    <p:sldId id="290" r:id="rId25"/>
    <p:sldId id="291" r:id="rId26"/>
    <p:sldId id="292" r:id="rId27"/>
    <p:sldId id="293" r:id="rId28"/>
    <p:sldId id="294" r:id="rId29"/>
    <p:sldId id="295" r:id="rId30"/>
    <p:sldId id="296" r:id="rId31"/>
    <p:sldId id="278" r:id="rId32"/>
    <p:sldId id="274" r:id="rId33"/>
    <p:sldId id="279" r:id="rId34"/>
    <p:sldId id="280" r:id="rId35"/>
    <p:sldId id="277" r:id="rId36"/>
    <p:sldId id="276" r:id="rId37"/>
    <p:sldId id="283" r:id="rId38"/>
    <p:sldId id="281" r:id="rId39"/>
    <p:sldId id="282" r:id="rId40"/>
    <p:sldId id="284" r:id="rId41"/>
    <p:sldId id="286" r:id="rId42"/>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notesViewPr>
    <p:cSldViewPr snapToGrid="0" showGuides="1">
      <p:cViewPr varScale="1">
        <p:scale>
          <a:sx n="90" d="100"/>
          <a:sy n="90" d="100"/>
        </p:scale>
        <p:origin x="17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293FB6C-3F6C-459A-B5C7-054A302B98BE}" type="datetime1">
              <a:rPr lang="es-ES" smtClean="0"/>
              <a:t>03/09/2018</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DCC7757-6264-420F-9201-02E9A21CB7A0}" type="slidenum">
              <a:rPr lang="es-ES" smtClean="0"/>
              <a:t>‹Nº›</a:t>
            </a:fld>
            <a:endParaRPr lang="es-ES" dirty="0"/>
          </a:p>
        </p:txBody>
      </p:sp>
    </p:spTree>
    <p:extLst>
      <p:ext uri="{BB962C8B-B14F-4D97-AF65-F5344CB8AC3E}">
        <p14:creationId xmlns:p14="http://schemas.microsoft.com/office/powerpoint/2010/main" val="2854295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1086F54-CB45-4E82-A622-B4BA9C1A37B6}" type="datetime1">
              <a:rPr lang="es-ES" noProof="0" smtClean="0"/>
              <a:t>03/09/2018</a:t>
            </a:fld>
            <a:endParaRPr lang="es-ES"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AD115C9-E24C-4512-AA8B-319BB49F77B5}" type="slidenum">
              <a:rPr lang="es-ES" noProof="0" smtClean="0"/>
              <a:t>‹Nº›</a:t>
            </a:fld>
            <a:endParaRPr lang="es-ES" noProof="0" dirty="0"/>
          </a:p>
        </p:txBody>
      </p:sp>
    </p:spTree>
    <p:extLst>
      <p:ext uri="{BB962C8B-B14F-4D97-AF65-F5344CB8AC3E}">
        <p14:creationId xmlns:p14="http://schemas.microsoft.com/office/powerpoint/2010/main" val="2125624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8AD115C9-E24C-4512-AA8B-319BB49F77B5}" type="slidenum">
              <a:rPr lang="es-ES" smtClean="0"/>
              <a:t>2</a:t>
            </a:fld>
            <a:endParaRPr lang="es-ES" dirty="0"/>
          </a:p>
        </p:txBody>
      </p:sp>
    </p:spTree>
    <p:extLst>
      <p:ext uri="{BB962C8B-B14F-4D97-AF65-F5344CB8AC3E}">
        <p14:creationId xmlns:p14="http://schemas.microsoft.com/office/powerpoint/2010/main" val="921518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GT" altLang="es-GT" smtClean="0"/>
          </a:p>
        </p:txBody>
      </p:sp>
      <p:sp>
        <p:nvSpPr>
          <p:cNvPr id="5632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D71642-F035-4F0A-B3BC-01C55585A066}" type="slidenum">
              <a:rPr lang="es-ES" altLang="es-GT" smtClean="0">
                <a:solidFill>
                  <a:prstClr val="black"/>
                </a:solidFill>
                <a:latin typeface="Times New Roman" panose="02020603050405020304" pitchFamily="18" charset="0"/>
              </a:rPr>
              <a:pPr>
                <a:spcBef>
                  <a:spcPct val="0"/>
                </a:spcBef>
              </a:pPr>
              <a:t>16</a:t>
            </a:fld>
            <a:endParaRPr lang="es-ES" altLang="es-GT" smtClean="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3479710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GT" altLang="es-GT" smtClean="0"/>
          </a:p>
        </p:txBody>
      </p:sp>
      <p:sp>
        <p:nvSpPr>
          <p:cNvPr id="5837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13F8AE-2BB0-4D21-8E1C-8BC7449B2740}" type="slidenum">
              <a:rPr lang="es-ES" altLang="es-GT" smtClean="0">
                <a:solidFill>
                  <a:prstClr val="black"/>
                </a:solidFill>
                <a:latin typeface="Times New Roman" panose="02020603050405020304" pitchFamily="18" charset="0"/>
              </a:rPr>
              <a:pPr>
                <a:spcBef>
                  <a:spcPct val="0"/>
                </a:spcBef>
              </a:pPr>
              <a:t>17</a:t>
            </a:fld>
            <a:endParaRPr lang="es-ES" altLang="es-GT" smtClean="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621451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GT" altLang="es-GT" smtClean="0"/>
          </a:p>
        </p:txBody>
      </p:sp>
      <p:sp>
        <p:nvSpPr>
          <p:cNvPr id="6042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DA45F7D-E00D-468A-B198-68E6F4005B7E}" type="slidenum">
              <a:rPr lang="es-ES" altLang="es-GT" sz="1200" smtClean="0">
                <a:solidFill>
                  <a:prstClr val="black"/>
                </a:solidFill>
              </a:rPr>
              <a:pPr/>
              <a:t>18</a:t>
            </a:fld>
            <a:endParaRPr lang="es-ES" altLang="es-GT" sz="1200" smtClean="0">
              <a:solidFill>
                <a:prstClr val="black"/>
              </a:solidFill>
            </a:endParaRPr>
          </a:p>
        </p:txBody>
      </p:sp>
    </p:spTree>
    <p:extLst>
      <p:ext uri="{BB962C8B-B14F-4D97-AF65-F5344CB8AC3E}">
        <p14:creationId xmlns:p14="http://schemas.microsoft.com/office/powerpoint/2010/main" val="1999716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GT" altLang="es-GT" smtClean="0"/>
          </a:p>
        </p:txBody>
      </p:sp>
      <p:sp>
        <p:nvSpPr>
          <p:cNvPr id="6246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CF4861B-7A47-4789-AB53-45B1BAC601B8}" type="slidenum">
              <a:rPr lang="es-ES" altLang="es-GT" sz="1200" smtClean="0">
                <a:solidFill>
                  <a:prstClr val="black"/>
                </a:solidFill>
              </a:rPr>
              <a:pPr/>
              <a:t>19</a:t>
            </a:fld>
            <a:endParaRPr lang="es-ES" altLang="es-GT" sz="1200" smtClean="0">
              <a:solidFill>
                <a:prstClr val="black"/>
              </a:solidFill>
            </a:endParaRPr>
          </a:p>
        </p:txBody>
      </p:sp>
    </p:spTree>
    <p:extLst>
      <p:ext uri="{BB962C8B-B14F-4D97-AF65-F5344CB8AC3E}">
        <p14:creationId xmlns:p14="http://schemas.microsoft.com/office/powerpoint/2010/main" val="796318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GT" altLang="es-GT" smtClean="0"/>
          </a:p>
        </p:txBody>
      </p:sp>
      <p:sp>
        <p:nvSpPr>
          <p:cNvPr id="6554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E630FD2-6560-4616-92B3-F17770D5EA5C}" type="slidenum">
              <a:rPr lang="es-ES" altLang="es-GT" sz="1200" smtClean="0">
                <a:solidFill>
                  <a:prstClr val="black"/>
                </a:solidFill>
              </a:rPr>
              <a:pPr/>
              <a:t>21</a:t>
            </a:fld>
            <a:endParaRPr lang="es-ES" altLang="es-GT" sz="1200" smtClean="0">
              <a:solidFill>
                <a:prstClr val="black"/>
              </a:solidFill>
            </a:endParaRPr>
          </a:p>
        </p:txBody>
      </p:sp>
    </p:spTree>
    <p:extLst>
      <p:ext uri="{BB962C8B-B14F-4D97-AF65-F5344CB8AC3E}">
        <p14:creationId xmlns:p14="http://schemas.microsoft.com/office/powerpoint/2010/main" val="3769244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GT" altLang="es-GT" smtClean="0"/>
          </a:p>
        </p:txBody>
      </p:sp>
      <p:sp>
        <p:nvSpPr>
          <p:cNvPr id="2253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74D40C5-A7FC-4F04-A407-97931F532DA0}" type="slidenum">
              <a:rPr lang="es-ES" altLang="es-GT" smtClean="0">
                <a:solidFill>
                  <a:prstClr val="black"/>
                </a:solidFill>
                <a:latin typeface="Times New Roman" panose="02020603050405020304" pitchFamily="18" charset="0"/>
              </a:rPr>
              <a:pPr>
                <a:spcBef>
                  <a:spcPct val="0"/>
                </a:spcBef>
              </a:pPr>
              <a:t>3</a:t>
            </a:fld>
            <a:endParaRPr lang="es-ES" altLang="es-GT" smtClean="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452918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GT" altLang="es-GT" smtClean="0"/>
          </a:p>
        </p:txBody>
      </p:sp>
      <p:sp>
        <p:nvSpPr>
          <p:cNvPr id="143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5455145-CE5E-4663-A261-EE8698C7EFA4}" type="slidenum">
              <a:rPr lang="es-ES" altLang="es-GT" smtClean="0">
                <a:solidFill>
                  <a:prstClr val="black"/>
                </a:solidFill>
                <a:latin typeface="Times New Roman" panose="02020603050405020304" pitchFamily="18" charset="0"/>
              </a:rPr>
              <a:pPr>
                <a:spcBef>
                  <a:spcPct val="0"/>
                </a:spcBef>
              </a:pPr>
              <a:t>6</a:t>
            </a:fld>
            <a:endParaRPr lang="es-ES" altLang="es-GT" smtClean="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441045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GT" altLang="es-GT" smtClean="0"/>
          </a:p>
        </p:txBody>
      </p:sp>
      <p:sp>
        <p:nvSpPr>
          <p:cNvPr id="1638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DF8EF4-D988-4D61-B403-C829F1F7B2DE}" type="slidenum">
              <a:rPr lang="es-ES" altLang="es-GT" smtClean="0">
                <a:solidFill>
                  <a:srgbClr val="000000"/>
                </a:solidFill>
                <a:latin typeface="Times New Roman" panose="02020603050405020304" pitchFamily="18" charset="0"/>
              </a:rPr>
              <a:pPr>
                <a:spcBef>
                  <a:spcPct val="0"/>
                </a:spcBef>
              </a:pPr>
              <a:t>7</a:t>
            </a:fld>
            <a:endParaRPr lang="es-ES" altLang="es-GT"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912426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GT" altLang="es-GT" smtClean="0"/>
          </a:p>
        </p:txBody>
      </p:sp>
      <p:sp>
        <p:nvSpPr>
          <p:cNvPr id="245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D757ED-4E8A-4337-B2DC-4D1C11D7E9F0}" type="slidenum">
              <a:rPr lang="es-ES" altLang="es-GT" smtClean="0">
                <a:solidFill>
                  <a:prstClr val="black"/>
                </a:solidFill>
                <a:latin typeface="Times New Roman" panose="02020603050405020304" pitchFamily="18" charset="0"/>
              </a:rPr>
              <a:pPr>
                <a:spcBef>
                  <a:spcPct val="0"/>
                </a:spcBef>
              </a:pPr>
              <a:t>9</a:t>
            </a:fld>
            <a:endParaRPr lang="es-ES" altLang="es-GT" smtClean="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3164212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fld id="{8AD115C9-E24C-4512-AA8B-319BB49F77B5}" type="slidenum">
              <a:rPr lang="es-ES" smtClean="0">
                <a:solidFill>
                  <a:prstClr val="black"/>
                </a:solidFill>
              </a:rPr>
              <a:pPr/>
              <a:t>11</a:t>
            </a:fld>
            <a:endParaRPr lang="es-ES" dirty="0">
              <a:solidFill>
                <a:prstClr val="black"/>
              </a:solidFill>
            </a:endParaRPr>
          </a:p>
        </p:txBody>
      </p:sp>
    </p:spTree>
    <p:extLst>
      <p:ext uri="{BB962C8B-B14F-4D97-AF65-F5344CB8AC3E}">
        <p14:creationId xmlns:p14="http://schemas.microsoft.com/office/powerpoint/2010/main" val="2288956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GT" altLang="es-GT" smtClean="0"/>
          </a:p>
        </p:txBody>
      </p:sp>
      <p:sp>
        <p:nvSpPr>
          <p:cNvPr id="4915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D110E4-483B-4D87-9A47-571DEFB1E607}" type="slidenum">
              <a:rPr lang="es-ES" altLang="es-GT">
                <a:solidFill>
                  <a:prstClr val="black"/>
                </a:solidFill>
                <a:latin typeface="Times New Roman" panose="02020603050405020304" pitchFamily="18" charset="0"/>
              </a:rPr>
              <a:pPr>
                <a:spcBef>
                  <a:spcPct val="0"/>
                </a:spcBef>
              </a:pPr>
              <a:t>13</a:t>
            </a:fld>
            <a:endParaRPr lang="es-ES" altLang="es-GT">
              <a:solidFill>
                <a:prstClr val="black"/>
              </a:solidFill>
              <a:latin typeface="Times New Roman" panose="02020603050405020304" pitchFamily="18" charset="0"/>
            </a:endParaRPr>
          </a:p>
        </p:txBody>
      </p:sp>
    </p:spTree>
    <p:extLst>
      <p:ext uri="{BB962C8B-B14F-4D97-AF65-F5344CB8AC3E}">
        <p14:creationId xmlns:p14="http://schemas.microsoft.com/office/powerpoint/2010/main" val="3977351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GT" altLang="es-GT" smtClean="0"/>
          </a:p>
        </p:txBody>
      </p:sp>
      <p:sp>
        <p:nvSpPr>
          <p:cNvPr id="5222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E8213CF-072C-41EB-96CE-65F9614DF18B}" type="slidenum">
              <a:rPr lang="es-ES" altLang="es-GT" smtClean="0">
                <a:solidFill>
                  <a:prstClr val="black"/>
                </a:solidFill>
                <a:latin typeface="Times New Roman" panose="02020603050405020304" pitchFamily="18" charset="0"/>
              </a:rPr>
              <a:pPr>
                <a:spcBef>
                  <a:spcPct val="0"/>
                </a:spcBef>
              </a:pPr>
              <a:t>14</a:t>
            </a:fld>
            <a:endParaRPr lang="es-ES" altLang="es-GT" smtClean="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2418065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GT" altLang="es-GT" smtClean="0"/>
          </a:p>
        </p:txBody>
      </p:sp>
      <p:sp>
        <p:nvSpPr>
          <p:cNvPr id="542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19D4D3-F8CA-4256-8486-A68B4DD04430}" type="slidenum">
              <a:rPr lang="es-ES" altLang="es-GT" smtClean="0">
                <a:solidFill>
                  <a:prstClr val="black"/>
                </a:solidFill>
                <a:latin typeface="Times New Roman" panose="02020603050405020304" pitchFamily="18" charset="0"/>
              </a:rPr>
              <a:pPr>
                <a:spcBef>
                  <a:spcPct val="0"/>
                </a:spcBef>
              </a:pPr>
              <a:t>15</a:t>
            </a:fld>
            <a:endParaRPr lang="es-ES" altLang="es-GT" smtClean="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2648239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print"/>
          <a:srcRect t="33333"/>
          <a:stretch>
            <a:fillRect/>
          </a:stretch>
        </p:blipFill>
        <p:spPr>
          <a:xfrm>
            <a:off x="0" y="0"/>
            <a:ext cx="12192000" cy="4572000"/>
          </a:xfrm>
          <a:prstGeom prst="rect">
            <a:avLst/>
          </a:prstGeom>
        </p:spPr>
      </p:pic>
      <p:sp>
        <p:nvSpPr>
          <p:cNvPr id="2" name="Título 1"/>
          <p:cNvSpPr>
            <a:spLocks noGrp="1"/>
          </p:cNvSpPr>
          <p:nvPr>
            <p:ph type="ctrTitle"/>
          </p:nvPr>
        </p:nvSpPr>
        <p:spPr>
          <a:xfrm>
            <a:off x="914400" y="2007889"/>
            <a:ext cx="10363200" cy="1470025"/>
          </a:xfrm>
        </p:spPr>
        <p:txBody>
          <a:bodyPr rtlCol="0"/>
          <a:lstStyle>
            <a:lvl1pPr algn="ctr" rtl="0">
              <a:defRPr sz="4400" b="1" baseline="0">
                <a:solidFill>
                  <a:schemeClr val="tx2">
                    <a:lumMod val="50000"/>
                  </a:schemeClr>
                </a:solidFill>
                <a:effectLst/>
              </a:defRPr>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1625600" y="3886200"/>
            <a:ext cx="8534400" cy="1752600"/>
          </a:xfrm>
        </p:spPr>
        <p:txBody>
          <a:bodyPr rtlCol="0">
            <a:normAutofit/>
          </a:bodyPr>
          <a:lstStyle>
            <a:lvl1pPr marL="0" indent="0" algn="ctr">
              <a:buNone/>
              <a:defRPr sz="2800"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smtClean="0"/>
              <a:t>Haga clic para modificar el estilo de subtítulo del patrón</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p>
            <a:pPr rtl="0"/>
            <a:fld id="{1AFECB78-F3E5-4467-B820-8DD716BBC55A}" type="datetime1">
              <a:rPr lang="es-ES" noProof="0" smtClean="0"/>
              <a:t>03/09/2018</a:t>
            </a:fld>
            <a:endParaRPr lang="es-ES" noProof="0" dirty="0"/>
          </a:p>
        </p:txBody>
      </p:sp>
      <p:sp>
        <p:nvSpPr>
          <p:cNvPr id="6" name="Marcador de número de diapositiva 5"/>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218435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sp>
        <p:nvSpPr>
          <p:cNvPr id="3" name="Marcador de texto vertical 2"/>
          <p:cNvSpPr>
            <a:spLocks noGrp="1"/>
          </p:cNvSpPr>
          <p:nvPr>
            <p:ph type="body" orient="vert" idx="1" hasCustomPrompt="1"/>
          </p:nvPr>
        </p:nvSpPr>
        <p:spPr/>
        <p:txBody>
          <a:bodyPr vert="eaVert" rtlCol="0"/>
          <a:lstStyle>
            <a:lvl1pPr rtl="0">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p>
            <a:pPr rtl="0"/>
            <a:fld id="{BA3A453B-9D1C-49B2-8DA1-04CD3FAD4B99}" type="datetime1">
              <a:rPr lang="es-ES" noProof="0" smtClean="0"/>
              <a:t>03/09/2018</a:t>
            </a:fld>
            <a:endParaRPr lang="es-ES" noProof="0" dirty="0"/>
          </a:p>
        </p:txBody>
      </p:sp>
      <p:sp>
        <p:nvSpPr>
          <p:cNvPr id="6" name="Marcador de número de diapositiva 5"/>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342967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rtlCol="0"/>
          <a:lstStyle>
            <a:lvl1pPr rtl="0">
              <a:defRPr/>
            </a:lvl1pPr>
          </a:lstStyle>
          <a:p>
            <a:pPr rtl="0"/>
            <a:r>
              <a:rPr lang="es-ES" noProof="0" smtClean="0"/>
              <a:t>Haga clic para modificar el estilo de título del patrón</a:t>
            </a:r>
            <a:endParaRPr lang="es-ES" noProof="0" dirty="0"/>
          </a:p>
        </p:txBody>
      </p:sp>
      <p:sp>
        <p:nvSpPr>
          <p:cNvPr id="3" name="Marcador de texto vertical 2"/>
          <p:cNvSpPr>
            <a:spLocks noGrp="1"/>
          </p:cNvSpPr>
          <p:nvPr>
            <p:ph type="body" orient="vert" idx="1" hasCustomPrompt="1"/>
          </p:nvPr>
        </p:nvSpPr>
        <p:spPr>
          <a:xfrm>
            <a:off x="609600" y="274639"/>
            <a:ext cx="8026400" cy="5851525"/>
          </a:xfrm>
        </p:spPr>
        <p:txBody>
          <a:bodyPr vert="eaVert" rtlCol="0"/>
          <a:lstStyle>
            <a:lvl1pPr rtl="0">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p>
            <a:pPr rtl="0"/>
            <a:fld id="{706E719C-B2F5-4C1B-BBA8-C80693A1F1CC}" type="datetime1">
              <a:rPr lang="es-ES" noProof="0" smtClean="0"/>
              <a:t>03/09/2018</a:t>
            </a:fld>
            <a:endParaRPr lang="es-ES" noProof="0" dirty="0"/>
          </a:p>
        </p:txBody>
      </p:sp>
      <p:sp>
        <p:nvSpPr>
          <p:cNvPr id="6" name="Marcador de número de diapositiva 5"/>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27053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5BD1F3-8FDC-4A70-B61D-AEDDA4DDBEFA}"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3739350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71FA6E-0E9D-4FF9-AD9B-36A60B37184F}"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924583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0BB8F-6032-4730-B436-F2616455A243}"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191204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16391D-F2A9-4622-81B6-0CB212F490B6}"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1368346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E2CEBF3-F6E9-475A-BB0E-E8FF884C1146}"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1376436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F0589C1-DAEB-4537-B4BE-645355756E36}"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1442920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DF3E7B3-52C0-4E54-843A-588A01A72DFC}"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3462911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B241D7-1585-44B9-930A-C352513124F2}"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759835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bg>
      <p:bgRef idx="1002">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812800" y="274638"/>
            <a:ext cx="10566400" cy="1143000"/>
          </a:xfrm>
        </p:spPr>
        <p:txBody>
          <a:bodyPr rtlCol="0"/>
          <a:lstStyle>
            <a:lvl1pPr rtl="0">
              <a:defRPr>
                <a:solidFill>
                  <a:schemeClr val="tx2">
                    <a:lumMod val="50000"/>
                  </a:schemeClr>
                </a:solidFill>
                <a:effectLst/>
              </a:defRPr>
            </a:lvl1pPr>
          </a:lstStyle>
          <a:p>
            <a:pPr rtl="0"/>
            <a:r>
              <a:rPr lang="es-ES" noProof="0" smtClean="0"/>
              <a:t>Haga clic para modificar el estilo de título del patrón</a:t>
            </a:r>
            <a:endParaRPr lang="es-ES" noProof="0" dirty="0"/>
          </a:p>
        </p:txBody>
      </p:sp>
      <p:sp>
        <p:nvSpPr>
          <p:cNvPr id="8" name="Marcador de contenido 7"/>
          <p:cNvSpPr>
            <a:spLocks noGrp="1"/>
          </p:cNvSpPr>
          <p:nvPr>
            <p:ph sz="quarter" idx="13" hasCustomPrompt="1"/>
          </p:nvPr>
        </p:nvSpPr>
        <p:spPr>
          <a:xfrm>
            <a:off x="812800" y="1600200"/>
            <a:ext cx="10566400" cy="4114800"/>
          </a:xfrm>
        </p:spPr>
        <p:txBody>
          <a:bodyPr rtlCol="0"/>
          <a:lstStyle>
            <a:lvl1pPr rtl="0">
              <a:buClr>
                <a:schemeClr val="tx2">
                  <a:lumMod val="50000"/>
                </a:schemeClr>
              </a:buClr>
              <a:defRPr>
                <a:solidFill>
                  <a:schemeClr val="tx2">
                    <a:lumMod val="50000"/>
                  </a:schemeClr>
                </a:solidFill>
              </a:defRPr>
            </a:lvl1pPr>
            <a:lvl2pPr>
              <a:buClr>
                <a:schemeClr val="tx2">
                  <a:lumMod val="50000"/>
                </a:schemeClr>
              </a:buClr>
              <a:defRPr>
                <a:solidFill>
                  <a:schemeClr val="tx2">
                    <a:lumMod val="50000"/>
                  </a:schemeClr>
                </a:solidFill>
              </a:defRPr>
            </a:lvl2pPr>
            <a:lvl3pPr>
              <a:buClr>
                <a:schemeClr val="tx2">
                  <a:lumMod val="50000"/>
                </a:schemeClr>
              </a:buClr>
              <a:defRPr>
                <a:solidFill>
                  <a:schemeClr val="tx2">
                    <a:lumMod val="50000"/>
                  </a:schemeClr>
                </a:solidFill>
              </a:defRPr>
            </a:lvl3pPr>
            <a:lvl4pPr>
              <a:buClr>
                <a:schemeClr val="tx2">
                  <a:lumMod val="50000"/>
                </a:schemeClr>
              </a:buClr>
              <a:defRPr>
                <a:solidFill>
                  <a:schemeClr val="tx2">
                    <a:lumMod val="50000"/>
                  </a:schemeClr>
                </a:solidFill>
              </a:defRPr>
            </a:lvl4pPr>
            <a:lvl5pPr>
              <a:buClr>
                <a:schemeClr val="tx2">
                  <a:lumMod val="50000"/>
                </a:schemeClr>
              </a:buClr>
              <a:defRPr>
                <a:solidFill>
                  <a:schemeClr val="tx2">
                    <a:lumMod val="50000"/>
                  </a:schemeClr>
                </a:solidFill>
              </a:defRPr>
            </a:lvl5pPr>
            <a:lvl6pPr>
              <a:buClr>
                <a:schemeClr val="tx2">
                  <a:lumMod val="50000"/>
                </a:schemeClr>
              </a:buClr>
              <a:defRPr>
                <a:solidFill>
                  <a:schemeClr val="tx2">
                    <a:lumMod val="50000"/>
                  </a:schemeClr>
                </a:solidFill>
              </a:defRPr>
            </a:lvl6pPr>
            <a:lvl7pPr>
              <a:buClr>
                <a:schemeClr val="tx2">
                  <a:lumMod val="50000"/>
                </a:schemeClr>
              </a:buClr>
              <a:defRPr>
                <a:solidFill>
                  <a:schemeClr val="tx2">
                    <a:lumMod val="50000"/>
                  </a:schemeClr>
                </a:solidFill>
              </a:defRPr>
            </a:lvl7pPr>
            <a:lvl8pPr>
              <a:buClr>
                <a:schemeClr val="tx2">
                  <a:lumMod val="50000"/>
                </a:schemeClr>
              </a:buClr>
              <a:defRPr>
                <a:solidFill>
                  <a:schemeClr val="tx2">
                    <a:lumMod val="50000"/>
                  </a:schemeClr>
                </a:solidFill>
              </a:defRPr>
            </a:lvl8pPr>
            <a:lvl9pPr>
              <a:buClr>
                <a:schemeClr val="tx2">
                  <a:lumMod val="50000"/>
                </a:schemeClr>
              </a:buClr>
              <a:defRPr>
                <a:solidFill>
                  <a:schemeClr val="tx2">
                    <a:lumMod val="50000"/>
                  </a:schemeClr>
                </a:solidFill>
              </a:defRPr>
            </a:lvl9p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p>
            <a:pPr rtl="0"/>
            <a:fld id="{EA92A513-E98B-45C0-B40B-B65F33E14E99}" type="datetime1">
              <a:rPr lang="es-ES" noProof="0" smtClean="0"/>
              <a:t>03/09/2018</a:t>
            </a:fld>
            <a:endParaRPr lang="es-ES" noProof="0" dirty="0"/>
          </a:p>
        </p:txBody>
      </p:sp>
      <p:sp>
        <p:nvSpPr>
          <p:cNvPr id="6" name="Marcador de número de diapositiva 5"/>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276659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F27F64-5527-42E7-B925-F81955A6B105}"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1542292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09174B-1248-4972-B294-3902A525A910}"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3389798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686800" y="609600"/>
            <a:ext cx="25908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914400" y="609600"/>
            <a:ext cx="75692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D7AE5B-A709-4F25-BE39-FB747F879F8F}"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4117446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914400" y="609600"/>
            <a:ext cx="103632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914400" y="1981200"/>
            <a:ext cx="10363200" cy="4114800"/>
          </a:xfrm>
        </p:spPr>
        <p:txBody>
          <a:bodyPr/>
          <a:lstStyle/>
          <a:p>
            <a:pPr lvl="0"/>
            <a:endParaRPr lang="es-E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35C087-4EDC-404E-8AF0-BE94A157C420}"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8496410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914400" y="609600"/>
            <a:ext cx="10363200" cy="1143000"/>
          </a:xfrm>
        </p:spPr>
        <p:txBody>
          <a:bodyPr/>
          <a:lstStyle/>
          <a:p>
            <a:r>
              <a:rPr lang="es-ES" smtClean="0"/>
              <a:t>Haga clic para modificar el estilo de título del patrón</a:t>
            </a:r>
            <a:endParaRPr lang="es-ES"/>
          </a:p>
        </p:txBody>
      </p:sp>
      <p:sp>
        <p:nvSpPr>
          <p:cNvPr id="3" name="2 Marcador de imágenes prediseñadas"/>
          <p:cNvSpPr>
            <a:spLocks noGrp="1"/>
          </p:cNvSpPr>
          <p:nvPr>
            <p:ph type="clipArt" sz="half" idx="1"/>
          </p:nvPr>
        </p:nvSpPr>
        <p:spPr>
          <a:xfrm>
            <a:off x="914400" y="1981200"/>
            <a:ext cx="5080000" cy="4114800"/>
          </a:xfrm>
        </p:spPr>
        <p:txBody>
          <a:bodyPr/>
          <a:lstStyle/>
          <a:p>
            <a:pPr lvl="0"/>
            <a:endParaRPr lang="es-ES" noProof="0" smtClean="0"/>
          </a:p>
        </p:txBody>
      </p:sp>
      <p:sp>
        <p:nvSpPr>
          <p:cNvPr id="4" name="3 Marcador de texto"/>
          <p:cNvSpPr>
            <a:spLocks noGrp="1"/>
          </p:cNvSpPr>
          <p:nvPr>
            <p:ph type="body" sz="half" idx="2"/>
          </p:nvPr>
        </p:nvSpPr>
        <p:spPr>
          <a:xfrm>
            <a:off x="6197600" y="1981200"/>
            <a:ext cx="508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3F9A0C-6FD1-482A-9BA2-EDE109F46A1B}"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25470672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5BD1F3-8FDC-4A70-B61D-AEDDA4DDBEFA}"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26479064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71FA6E-0E9D-4FF9-AD9B-36A60B37184F}"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852038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0BB8F-6032-4730-B436-F2616455A243}"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18541696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16391D-F2A9-4622-81B6-0CB212F490B6}"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1883498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E2CEBF3-F6E9-475A-BB0E-E8FF884C1146}"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280653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12801" y="4962526"/>
            <a:ext cx="10513484" cy="1362075"/>
          </a:xfrm>
        </p:spPr>
        <p:txBody>
          <a:bodyPr rtlCol="0" anchor="t"/>
          <a:lstStyle>
            <a:lvl1pPr algn="l" rtl="0">
              <a:defRPr sz="4000" b="1" i="0" cap="all" baseline="0"/>
            </a:lvl1pPr>
          </a:lstStyle>
          <a:p>
            <a:pPr rtl="0"/>
            <a:r>
              <a:rPr lang="es-ES" noProof="0" smtClean="0"/>
              <a:t>Haga clic para modificar el estilo de título del patrón</a:t>
            </a:r>
            <a:endParaRPr lang="es-ES" noProof="0" dirty="0"/>
          </a:p>
        </p:txBody>
      </p:sp>
      <p:sp>
        <p:nvSpPr>
          <p:cNvPr id="3" name="Marcador de texto 2"/>
          <p:cNvSpPr>
            <a:spLocks noGrp="1"/>
          </p:cNvSpPr>
          <p:nvPr>
            <p:ph type="body" idx="1" hasCustomPrompt="1"/>
          </p:nvPr>
        </p:nvSpPr>
        <p:spPr>
          <a:xfrm>
            <a:off x="812801" y="3462339"/>
            <a:ext cx="10513484" cy="1500187"/>
          </a:xfrm>
        </p:spPr>
        <p:txBody>
          <a:bodyPr rtlCol="0" anchor="b">
            <a:normAutofit/>
          </a:bodyPr>
          <a:lstStyle>
            <a:lvl1pPr marL="0" indent="0" rtl="0">
              <a:buNone/>
              <a:defRPr sz="2800" baseline="0">
                <a:solidFill>
                  <a:schemeClr val="tx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dirty="0"/>
              <a:t>Haga clic para modificar el estilo de texto del patrón</a:t>
            </a:r>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p>
            <a:pPr rtl="0"/>
            <a:fld id="{BF598F96-4FBC-47B6-8506-3BEB5EDD1C8C}" type="datetime1">
              <a:rPr lang="es-ES" noProof="0" smtClean="0"/>
              <a:t>03/09/2018</a:t>
            </a:fld>
            <a:endParaRPr lang="es-ES" noProof="0" dirty="0"/>
          </a:p>
        </p:txBody>
      </p:sp>
      <p:sp>
        <p:nvSpPr>
          <p:cNvPr id="6" name="Marcador de número de diapositiva 5"/>
          <p:cNvSpPr>
            <a:spLocks noGrp="1"/>
          </p:cNvSpPr>
          <p:nvPr>
            <p:ph type="sldNum" sz="quarter" idx="12"/>
          </p:nvPr>
        </p:nvSpPr>
        <p:spPr/>
        <p:txBody>
          <a:bodyPr rtlCol="0"/>
          <a:lstStyle/>
          <a:p>
            <a:pPr rtl="0"/>
            <a:fld id="{401CF334-2D5C-4859-84A6-CA7E6E43FAEB}" type="slidenum">
              <a:rPr lang="es-ES" noProof="0" smtClean="0"/>
              <a:pPr rtl="0"/>
              <a:t>‹Nº›</a:t>
            </a:fld>
            <a:endParaRPr lang="es-ES" noProof="0" dirty="0"/>
          </a:p>
        </p:txBody>
      </p:sp>
    </p:spTree>
    <p:extLst>
      <p:ext uri="{BB962C8B-B14F-4D97-AF65-F5344CB8AC3E}">
        <p14:creationId xmlns:p14="http://schemas.microsoft.com/office/powerpoint/2010/main" val="128657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F0589C1-DAEB-4537-B4BE-645355756E36}"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7494205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DF3E7B3-52C0-4E54-843A-588A01A72DFC}"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22567366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B241D7-1585-44B9-930A-C352513124F2}"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25234429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F27F64-5527-42E7-B925-F81955A6B105}"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3582842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09174B-1248-4972-B294-3902A525A910}"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42210932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686800" y="609600"/>
            <a:ext cx="25908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914400" y="609600"/>
            <a:ext cx="75692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D7AE5B-A709-4F25-BE39-FB747F879F8F}"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10547603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914400" y="609600"/>
            <a:ext cx="103632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914400" y="1981200"/>
            <a:ext cx="10363200" cy="4114800"/>
          </a:xfrm>
        </p:spPr>
        <p:txBody>
          <a:bodyPr/>
          <a:lstStyle/>
          <a:p>
            <a:pPr lvl="0"/>
            <a:endParaRPr lang="es-E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35C087-4EDC-404E-8AF0-BE94A157C420}"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17167337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914400" y="609600"/>
            <a:ext cx="10363200" cy="1143000"/>
          </a:xfrm>
        </p:spPr>
        <p:txBody>
          <a:bodyPr/>
          <a:lstStyle/>
          <a:p>
            <a:r>
              <a:rPr lang="es-ES" smtClean="0"/>
              <a:t>Haga clic para modificar el estilo de título del patrón</a:t>
            </a:r>
            <a:endParaRPr lang="es-ES"/>
          </a:p>
        </p:txBody>
      </p:sp>
      <p:sp>
        <p:nvSpPr>
          <p:cNvPr id="3" name="2 Marcador de imágenes prediseñadas"/>
          <p:cNvSpPr>
            <a:spLocks noGrp="1"/>
          </p:cNvSpPr>
          <p:nvPr>
            <p:ph type="clipArt" sz="half" idx="1"/>
          </p:nvPr>
        </p:nvSpPr>
        <p:spPr>
          <a:xfrm>
            <a:off x="914400" y="1981200"/>
            <a:ext cx="5080000" cy="4114800"/>
          </a:xfrm>
        </p:spPr>
        <p:txBody>
          <a:bodyPr/>
          <a:lstStyle/>
          <a:p>
            <a:pPr lvl="0"/>
            <a:endParaRPr lang="es-ES" noProof="0" smtClean="0"/>
          </a:p>
        </p:txBody>
      </p:sp>
      <p:sp>
        <p:nvSpPr>
          <p:cNvPr id="4" name="3 Marcador de texto"/>
          <p:cNvSpPr>
            <a:spLocks noGrp="1"/>
          </p:cNvSpPr>
          <p:nvPr>
            <p:ph type="body" sz="half" idx="2"/>
          </p:nvPr>
        </p:nvSpPr>
        <p:spPr>
          <a:xfrm>
            <a:off x="6197600" y="1981200"/>
            <a:ext cx="508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3F9A0C-6FD1-482A-9BA2-EDE109F46A1B}"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7208931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5BD1F3-8FDC-4A70-B61D-AEDDA4DDBEFA}"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37122285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71FA6E-0E9D-4FF9-AD9B-36A60B37184F}"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1170031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12800" y="274638"/>
            <a:ext cx="10566400" cy="1143000"/>
          </a:xfrm>
        </p:spPr>
        <p:txBody>
          <a:bodyPr rtlCol="0"/>
          <a:lstStyle>
            <a:lvl1pPr rtl="0">
              <a:defRPr>
                <a:solidFill>
                  <a:schemeClr val="tx2">
                    <a:lumMod val="50000"/>
                  </a:schemeClr>
                </a:solidFill>
                <a:effectLst/>
              </a:defRPr>
            </a:lvl1pPr>
          </a:lstStyle>
          <a:p>
            <a:pPr rtl="0"/>
            <a:r>
              <a:rPr lang="es-ES" noProof="0" smtClean="0"/>
              <a:t>Haga clic para modificar el estilo de título del patrón</a:t>
            </a:r>
            <a:endParaRPr lang="es-ES" noProof="0" dirty="0"/>
          </a:p>
        </p:txBody>
      </p:sp>
      <p:sp>
        <p:nvSpPr>
          <p:cNvPr id="11" name="Marcador de contenido 10"/>
          <p:cNvSpPr>
            <a:spLocks noGrp="1"/>
          </p:cNvSpPr>
          <p:nvPr>
            <p:ph sz="quarter" idx="13" hasCustomPrompt="1"/>
          </p:nvPr>
        </p:nvSpPr>
        <p:spPr>
          <a:xfrm>
            <a:off x="812800" y="1600200"/>
            <a:ext cx="4978400" cy="4114800"/>
          </a:xfrm>
        </p:spPr>
        <p:txBody>
          <a:bodyPr rtlCol="0"/>
          <a:lstStyle>
            <a:lvl1pPr rtl="0">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buFont typeface="Arial" pitchFamily="34" charset="0"/>
              <a:buChar char="•"/>
              <a:defRPr/>
            </a:lvl6pPr>
            <a:lvl7pPr>
              <a:buClr>
                <a:schemeClr val="tx2">
                  <a:lumMod val="50000"/>
                </a:schemeClr>
              </a:buClr>
              <a:buFont typeface="Arial" pitchFamily="34" charset="0"/>
              <a:buChar char="•"/>
              <a:defRPr/>
            </a:lvl7pPr>
            <a:lvl8pPr>
              <a:buClr>
                <a:schemeClr val="tx2">
                  <a:lumMod val="50000"/>
                </a:schemeClr>
              </a:buClr>
              <a:buFont typeface="Arial" pitchFamily="34" charset="0"/>
              <a:buChar char="•"/>
              <a:defRPr/>
            </a:lvl8pPr>
            <a:lvl9pPr>
              <a:buClr>
                <a:schemeClr val="tx2">
                  <a:lumMod val="50000"/>
                </a:schemeClr>
              </a:buClr>
              <a:buFont typeface="Arial" pitchFamily="34" charset="0"/>
              <a:buChar char="•"/>
              <a:defRPr/>
            </a:lvl9p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13" name="Marcador de contenido 12"/>
          <p:cNvSpPr>
            <a:spLocks noGrp="1"/>
          </p:cNvSpPr>
          <p:nvPr>
            <p:ph sz="quarter" idx="14" hasCustomPrompt="1"/>
          </p:nvPr>
        </p:nvSpPr>
        <p:spPr>
          <a:xfrm>
            <a:off x="6400800" y="1600200"/>
            <a:ext cx="4978400" cy="4114800"/>
          </a:xfrm>
        </p:spPr>
        <p:txBody>
          <a:bodyPr rtlCol="0"/>
          <a:lstStyle>
            <a:lvl1pPr rtl="0">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defRPr/>
            </a:lvl6pPr>
            <a:lvl7pPr>
              <a:buClr>
                <a:schemeClr val="tx2">
                  <a:lumMod val="50000"/>
                </a:schemeClr>
              </a:buClr>
              <a:defRPr/>
            </a:lvl7pPr>
            <a:lvl8pPr>
              <a:buClr>
                <a:schemeClr val="tx2">
                  <a:lumMod val="50000"/>
                </a:schemeClr>
              </a:buClr>
              <a:defRPr/>
            </a:lvl8pPr>
            <a:lvl9pPr>
              <a:buClr>
                <a:schemeClr val="tx2">
                  <a:lumMod val="50000"/>
                </a:schemeClr>
              </a:buClr>
              <a:defRPr/>
            </a:lvl9p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5" name="Marcador de fecha 4"/>
          <p:cNvSpPr>
            <a:spLocks noGrp="1"/>
          </p:cNvSpPr>
          <p:nvPr>
            <p:ph type="dt" sz="half" idx="10"/>
          </p:nvPr>
        </p:nvSpPr>
        <p:spPr/>
        <p:txBody>
          <a:bodyPr rtlCol="0"/>
          <a:lstStyle/>
          <a:p>
            <a:pPr rtl="0"/>
            <a:fld id="{C3CC8D19-77D9-4F18-9A58-69139212B3F6}" type="datetime1">
              <a:rPr lang="es-ES" noProof="0" smtClean="0"/>
              <a:t>03/09/2018</a:t>
            </a:fld>
            <a:endParaRPr lang="es-ES" noProof="0" dirty="0"/>
          </a:p>
        </p:txBody>
      </p:sp>
      <p:sp>
        <p:nvSpPr>
          <p:cNvPr id="7" name="Marcador de número de diapositiva 6"/>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25771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0BB8F-6032-4730-B436-F2616455A243}"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9137823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16391D-F2A9-4622-81B6-0CB212F490B6}"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16150491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E2CEBF3-F6E9-475A-BB0E-E8FF884C1146}"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16882553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F0589C1-DAEB-4537-B4BE-645355756E36}"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6209338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DF3E7B3-52C0-4E54-843A-588A01A72DFC}"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157098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B241D7-1585-44B9-930A-C352513124F2}"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3364146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F27F64-5527-42E7-B925-F81955A6B105}"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39255990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09174B-1248-4972-B294-3902A525A910}"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35866000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686800" y="609600"/>
            <a:ext cx="25908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914400" y="609600"/>
            <a:ext cx="75692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D7AE5B-A709-4F25-BE39-FB747F879F8F}"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1319947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914400" y="609600"/>
            <a:ext cx="103632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914400" y="1981200"/>
            <a:ext cx="10363200" cy="4114800"/>
          </a:xfrm>
        </p:spPr>
        <p:txBody>
          <a:bodyPr/>
          <a:lstStyle/>
          <a:p>
            <a:pPr lvl="0"/>
            <a:endParaRPr lang="es-E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35C087-4EDC-404E-8AF0-BE94A157C420}"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3753479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12800" y="274638"/>
            <a:ext cx="10566400" cy="1143000"/>
          </a:xfrm>
        </p:spPr>
        <p:txBody>
          <a:bodyPr rtlCol="0"/>
          <a:lstStyle>
            <a:lvl1pPr rtl="0">
              <a:defRPr/>
            </a:lvl1pPr>
          </a:lstStyle>
          <a:p>
            <a:pPr rtl="0"/>
            <a:r>
              <a:rPr lang="es-ES" noProof="0" smtClean="0"/>
              <a:t>Haga clic para modificar el estilo de título del patrón</a:t>
            </a:r>
            <a:endParaRPr lang="es-ES" noProof="0" dirty="0"/>
          </a:p>
        </p:txBody>
      </p:sp>
      <p:sp>
        <p:nvSpPr>
          <p:cNvPr id="3" name="Marcador de texto 2"/>
          <p:cNvSpPr>
            <a:spLocks noGrp="1"/>
          </p:cNvSpPr>
          <p:nvPr>
            <p:ph type="body" idx="1" hasCustomPrompt="1"/>
          </p:nvPr>
        </p:nvSpPr>
        <p:spPr>
          <a:xfrm>
            <a:off x="812800" y="1490870"/>
            <a:ext cx="4978400" cy="684005"/>
          </a:xfrm>
        </p:spPr>
        <p:txBody>
          <a:bodyPr rtlCol="0" anchor="b">
            <a:noAutofit/>
          </a:bodyPr>
          <a:lstStyle>
            <a:lvl1pPr marL="0" indent="0" rtl="0">
              <a:lnSpc>
                <a:spcPts val="2500"/>
              </a:lnSpc>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Haga clic para modificar el estilo de texto del patrón</a:t>
            </a:r>
          </a:p>
        </p:txBody>
      </p:sp>
      <p:sp>
        <p:nvSpPr>
          <p:cNvPr id="11" name="Marcador de contenido 10"/>
          <p:cNvSpPr>
            <a:spLocks noGrp="1"/>
          </p:cNvSpPr>
          <p:nvPr>
            <p:ph sz="quarter" idx="13" hasCustomPrompt="1"/>
          </p:nvPr>
        </p:nvSpPr>
        <p:spPr>
          <a:xfrm>
            <a:off x="812800" y="2209800"/>
            <a:ext cx="4978400" cy="3505200"/>
          </a:xfrm>
        </p:spPr>
        <p:txBody>
          <a:bodyPr rtlCol="0"/>
          <a:lstStyle>
            <a:lvl1pPr rtl="0">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texto 4"/>
          <p:cNvSpPr>
            <a:spLocks noGrp="1"/>
          </p:cNvSpPr>
          <p:nvPr>
            <p:ph type="body" sz="quarter" idx="3" hasCustomPrompt="1"/>
          </p:nvPr>
        </p:nvSpPr>
        <p:spPr>
          <a:xfrm>
            <a:off x="6400800" y="1490870"/>
            <a:ext cx="4978400" cy="684005"/>
          </a:xfrm>
        </p:spPr>
        <p:txBody>
          <a:bodyPr rtlCol="0" anchor="b">
            <a:noAutofit/>
          </a:bodyPr>
          <a:lstStyle>
            <a:lvl1pPr marL="0" indent="0" rtl="0">
              <a:lnSpc>
                <a:spcPts val="2500"/>
              </a:lnSpc>
              <a:buNone/>
              <a:defRPr lang="es-ES" sz="2400" b="0" i="0" kern="1200" spc="30" baseline="0" noProof="0" dirty="0">
                <a:solidFill>
                  <a:schemeClr val="tx2">
                    <a:lumMod val="50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Haga clic para modificar el estilo de texto del patrón</a:t>
            </a:r>
          </a:p>
        </p:txBody>
      </p:sp>
      <p:sp>
        <p:nvSpPr>
          <p:cNvPr id="13" name="Marcador de contenido 12"/>
          <p:cNvSpPr>
            <a:spLocks noGrp="1"/>
          </p:cNvSpPr>
          <p:nvPr>
            <p:ph sz="quarter" idx="14" hasCustomPrompt="1"/>
          </p:nvPr>
        </p:nvSpPr>
        <p:spPr>
          <a:xfrm>
            <a:off x="6400800" y="2209800"/>
            <a:ext cx="4978400" cy="3505200"/>
          </a:xfrm>
        </p:spPr>
        <p:txBody>
          <a:bodyPr rtlCol="0"/>
          <a:lstStyle>
            <a:lvl1pPr rtl="0">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8" name="Marcador de pie de página 7"/>
          <p:cNvSpPr>
            <a:spLocks noGrp="1"/>
          </p:cNvSpPr>
          <p:nvPr>
            <p:ph type="ftr" sz="quarter" idx="11"/>
          </p:nvPr>
        </p:nvSpPr>
        <p:spPr/>
        <p:txBody>
          <a:bodyPr rtlCol="0"/>
          <a:lstStyle/>
          <a:p>
            <a:pPr rtl="0"/>
            <a:r>
              <a:rPr lang="es-ES" noProof="0" dirty="0"/>
              <a:t>Agregar un pie de página</a:t>
            </a:r>
          </a:p>
        </p:txBody>
      </p:sp>
      <p:sp>
        <p:nvSpPr>
          <p:cNvPr id="7" name="Marcador de fecha 6"/>
          <p:cNvSpPr>
            <a:spLocks noGrp="1"/>
          </p:cNvSpPr>
          <p:nvPr>
            <p:ph type="dt" sz="half" idx="10"/>
          </p:nvPr>
        </p:nvSpPr>
        <p:spPr/>
        <p:txBody>
          <a:bodyPr rtlCol="0"/>
          <a:lstStyle/>
          <a:p>
            <a:pPr rtl="0"/>
            <a:fld id="{6947AFCE-79EF-44C3-BA79-45C913083C90}" type="datetime1">
              <a:rPr lang="es-ES" noProof="0" smtClean="0"/>
              <a:t>03/09/2018</a:t>
            </a:fld>
            <a:endParaRPr lang="es-ES" noProof="0" dirty="0"/>
          </a:p>
        </p:txBody>
      </p:sp>
      <p:sp>
        <p:nvSpPr>
          <p:cNvPr id="9" name="Marcador de número de diapositiva 8"/>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155974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914400" y="609600"/>
            <a:ext cx="10363200" cy="1143000"/>
          </a:xfrm>
        </p:spPr>
        <p:txBody>
          <a:bodyPr/>
          <a:lstStyle/>
          <a:p>
            <a:r>
              <a:rPr lang="es-ES" smtClean="0"/>
              <a:t>Haga clic para modificar el estilo de título del patrón</a:t>
            </a:r>
            <a:endParaRPr lang="es-ES"/>
          </a:p>
        </p:txBody>
      </p:sp>
      <p:sp>
        <p:nvSpPr>
          <p:cNvPr id="3" name="2 Marcador de imágenes prediseñadas"/>
          <p:cNvSpPr>
            <a:spLocks noGrp="1"/>
          </p:cNvSpPr>
          <p:nvPr>
            <p:ph type="clipArt" sz="half" idx="1"/>
          </p:nvPr>
        </p:nvSpPr>
        <p:spPr>
          <a:xfrm>
            <a:off x="914400" y="1981200"/>
            <a:ext cx="5080000" cy="4114800"/>
          </a:xfrm>
        </p:spPr>
        <p:txBody>
          <a:bodyPr/>
          <a:lstStyle/>
          <a:p>
            <a:pPr lvl="0"/>
            <a:endParaRPr lang="es-ES" noProof="0" smtClean="0"/>
          </a:p>
        </p:txBody>
      </p:sp>
      <p:sp>
        <p:nvSpPr>
          <p:cNvPr id="4" name="3 Marcador de texto"/>
          <p:cNvSpPr>
            <a:spLocks noGrp="1"/>
          </p:cNvSpPr>
          <p:nvPr>
            <p:ph type="body" sz="half" idx="2"/>
          </p:nvPr>
        </p:nvSpPr>
        <p:spPr>
          <a:xfrm>
            <a:off x="6197600" y="1981200"/>
            <a:ext cx="508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3F9A0C-6FD1-482A-9BA2-EDE109F46A1B}"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526128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5BD1F3-8FDC-4A70-B61D-AEDDA4DDBEFA}"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676994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71FA6E-0E9D-4FF9-AD9B-36A60B37184F}"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14441180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0BB8F-6032-4730-B436-F2616455A243}"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32998865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16391D-F2A9-4622-81B6-0CB212F490B6}"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30227771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E2CEBF3-F6E9-475A-BB0E-E8FF884C1146}"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20987156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F0589C1-DAEB-4537-B4BE-645355756E36}"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29098983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DF3E7B3-52C0-4E54-843A-588A01A72DFC}"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28079218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B241D7-1585-44B9-930A-C352513124F2}"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35501720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F27F64-5527-42E7-B925-F81955A6B105}"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1902288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12800" y="274638"/>
            <a:ext cx="10566400" cy="1143000"/>
          </a:xfrm>
        </p:spPr>
        <p:txBody>
          <a:bodyPr rtlCol="0"/>
          <a:lstStyle>
            <a:lvl1pPr rtl="0">
              <a:defRPr/>
            </a:lvl1pPr>
          </a:lstStyle>
          <a:p>
            <a:pPr rtl="0"/>
            <a:r>
              <a:rPr lang="es-ES" noProof="0" smtClean="0"/>
              <a:t>Haga clic para modificar el estilo de título del patrón</a:t>
            </a:r>
            <a:endParaRPr lang="es-ES" noProof="0" dirty="0"/>
          </a:p>
        </p:txBody>
      </p:sp>
      <p:sp>
        <p:nvSpPr>
          <p:cNvPr id="4" name="Marcador de pie de página 3"/>
          <p:cNvSpPr>
            <a:spLocks noGrp="1"/>
          </p:cNvSpPr>
          <p:nvPr>
            <p:ph type="ftr" sz="quarter" idx="11"/>
          </p:nvPr>
        </p:nvSpPr>
        <p:spPr/>
        <p:txBody>
          <a:bodyPr rtlCol="0"/>
          <a:lstStyle/>
          <a:p>
            <a:pPr rtl="0"/>
            <a:r>
              <a:rPr lang="es-ES" noProof="0" dirty="0"/>
              <a:t>Agregar un pie de página</a:t>
            </a:r>
          </a:p>
        </p:txBody>
      </p:sp>
      <p:sp>
        <p:nvSpPr>
          <p:cNvPr id="3" name="Marcador de fecha 2"/>
          <p:cNvSpPr>
            <a:spLocks noGrp="1"/>
          </p:cNvSpPr>
          <p:nvPr>
            <p:ph type="dt" sz="half" idx="10"/>
          </p:nvPr>
        </p:nvSpPr>
        <p:spPr/>
        <p:txBody>
          <a:bodyPr rtlCol="0"/>
          <a:lstStyle/>
          <a:p>
            <a:pPr rtl="0"/>
            <a:fld id="{C9F52F2C-5F07-4BD8-B530-CAD70166B445}" type="datetime1">
              <a:rPr lang="es-ES" noProof="0" smtClean="0"/>
              <a:t>03/09/2018</a:t>
            </a:fld>
            <a:endParaRPr lang="es-ES" noProof="0" dirty="0"/>
          </a:p>
        </p:txBody>
      </p:sp>
      <p:sp>
        <p:nvSpPr>
          <p:cNvPr id="5" name="Marcador de número de diapositiva 4"/>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386630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09174B-1248-4972-B294-3902A525A910}"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2769124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686800" y="609600"/>
            <a:ext cx="25908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914400" y="609600"/>
            <a:ext cx="75692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D7AE5B-A709-4F25-BE39-FB747F879F8F}"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1298470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914400" y="609600"/>
            <a:ext cx="103632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914400" y="1981200"/>
            <a:ext cx="10363200" cy="4114800"/>
          </a:xfrm>
        </p:spPr>
        <p:txBody>
          <a:bodyPr/>
          <a:lstStyle/>
          <a:p>
            <a:pPr lvl="0"/>
            <a:endParaRPr lang="es-E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35C087-4EDC-404E-8AF0-BE94A157C420}"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18535866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914400" y="609600"/>
            <a:ext cx="10363200" cy="1143000"/>
          </a:xfrm>
        </p:spPr>
        <p:txBody>
          <a:bodyPr/>
          <a:lstStyle/>
          <a:p>
            <a:r>
              <a:rPr lang="es-ES" smtClean="0"/>
              <a:t>Haga clic para modificar el estilo de título del patrón</a:t>
            </a:r>
            <a:endParaRPr lang="es-ES"/>
          </a:p>
        </p:txBody>
      </p:sp>
      <p:sp>
        <p:nvSpPr>
          <p:cNvPr id="3" name="2 Marcador de imágenes prediseñadas"/>
          <p:cNvSpPr>
            <a:spLocks noGrp="1"/>
          </p:cNvSpPr>
          <p:nvPr>
            <p:ph type="clipArt" sz="half" idx="1"/>
          </p:nvPr>
        </p:nvSpPr>
        <p:spPr>
          <a:xfrm>
            <a:off x="914400" y="1981200"/>
            <a:ext cx="5080000" cy="4114800"/>
          </a:xfrm>
        </p:spPr>
        <p:txBody>
          <a:bodyPr/>
          <a:lstStyle/>
          <a:p>
            <a:pPr lvl="0"/>
            <a:endParaRPr lang="es-ES" noProof="0" smtClean="0"/>
          </a:p>
        </p:txBody>
      </p:sp>
      <p:sp>
        <p:nvSpPr>
          <p:cNvPr id="4" name="3 Marcador de texto"/>
          <p:cNvSpPr>
            <a:spLocks noGrp="1"/>
          </p:cNvSpPr>
          <p:nvPr>
            <p:ph type="body" sz="half" idx="2"/>
          </p:nvPr>
        </p:nvSpPr>
        <p:spPr>
          <a:xfrm>
            <a:off x="6197600" y="1981200"/>
            <a:ext cx="508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3F9A0C-6FD1-482A-9BA2-EDE109F46A1B}" type="slidenum">
              <a:rPr lang="es-ES" altLang="es-GT">
                <a:solidFill>
                  <a:prstClr val="black"/>
                </a:solidFill>
              </a:rPr>
              <a:pPr>
                <a:defRPr/>
              </a:pPr>
              <a:t>‹Nº›</a:t>
            </a:fld>
            <a:endParaRPr lang="es-ES" altLang="es-GT">
              <a:solidFill>
                <a:prstClr val="black"/>
              </a:solidFill>
            </a:endParaRPr>
          </a:p>
        </p:txBody>
      </p:sp>
    </p:spTree>
    <p:extLst>
      <p:ext uri="{BB962C8B-B14F-4D97-AF65-F5344CB8AC3E}">
        <p14:creationId xmlns:p14="http://schemas.microsoft.com/office/powerpoint/2010/main" val="28234377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B0C9EE-EDF8-433C-A23E-9EDF93FBC51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6649408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B38B20-C4E3-4E61-9221-4142087CE3E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2128511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705443-BDE1-4881-BC44-453458B536B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5365776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0A63253-83ED-40FB-9C4C-2872F03E808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1144887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77ADDB4-CC3D-468D-B81E-A57BF15FA42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7831482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0096597-5009-41C8-983D-B9EE2865BDA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029768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rtlCol="0"/>
          <a:lstStyle/>
          <a:p>
            <a:pPr rtl="0"/>
            <a:r>
              <a:rPr lang="es-ES" noProof="0" dirty="0"/>
              <a:t>Agregar un pie de página</a:t>
            </a:r>
          </a:p>
        </p:txBody>
      </p:sp>
      <p:sp>
        <p:nvSpPr>
          <p:cNvPr id="2" name="Marcador de fecha 1"/>
          <p:cNvSpPr>
            <a:spLocks noGrp="1"/>
          </p:cNvSpPr>
          <p:nvPr>
            <p:ph type="dt" sz="half" idx="10"/>
          </p:nvPr>
        </p:nvSpPr>
        <p:spPr/>
        <p:txBody>
          <a:bodyPr rtlCol="0"/>
          <a:lstStyle/>
          <a:p>
            <a:pPr rtl="0"/>
            <a:fld id="{EDBBB425-2A89-4ED7-9D04-AF2615C36AFA}" type="datetime1">
              <a:rPr lang="es-ES" noProof="0" smtClean="0"/>
              <a:t>03/09/2018</a:t>
            </a:fld>
            <a:endParaRPr lang="es-ES" noProof="0" dirty="0"/>
          </a:p>
        </p:txBody>
      </p:sp>
      <p:sp>
        <p:nvSpPr>
          <p:cNvPr id="4" name="Marcador de número de diapositiva 3"/>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348043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4C9893F-DD6F-492F-ADFC-B529089233C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839998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4D5D02F-6311-4059-AB9F-023F38E7973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0375879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27F8EE-C427-4A9F-AAAC-FB74CA3E8DA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5224779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D32FCB-CD01-4D05-B1C2-A0BE832844B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1915569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686800" y="609600"/>
            <a:ext cx="25908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914400" y="609600"/>
            <a:ext cx="75692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F04256-75B6-4EB6-BD14-ACD89E26012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701599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Picture 7" descr="Droplets-SD-Title-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7"/>
            <a:ext cx="8689976" cy="2509213"/>
          </a:xfrm>
        </p:spPr>
        <p:txBody>
          <a:bodyPr anchor="b"/>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2"/>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5" name="Date Placeholder 3"/>
          <p:cNvSpPr>
            <a:spLocks noGrp="1"/>
          </p:cNvSpPr>
          <p:nvPr>
            <p:ph type="dt" sz="half" idx="10"/>
          </p:nvPr>
        </p:nvSpPr>
        <p:spPr/>
        <p:txBody>
          <a:bodyPr/>
          <a:lstStyle>
            <a:lvl1pPr>
              <a:defRPr/>
            </a:lvl1pPr>
          </a:lstStyle>
          <a:p>
            <a:pPr>
              <a:defRPr/>
            </a:pPr>
            <a:endParaRPr lang="es-E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s-E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12721C63-9068-4B1F-9562-876939493EB1}"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1777595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Picture 6"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3" y="2367094"/>
            <a:ext cx="10363827"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s-E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s-ES">
              <a:solidFill>
                <a:prstClr val="black"/>
              </a:solidFill>
            </a:endParaRPr>
          </a:p>
        </p:txBody>
      </p:sp>
      <p:sp>
        <p:nvSpPr>
          <p:cNvPr id="7" name="Slide Number Placeholder 5"/>
          <p:cNvSpPr>
            <a:spLocks noGrp="1"/>
          </p:cNvSpPr>
          <p:nvPr>
            <p:ph type="sldNum" sz="quarter" idx="16"/>
          </p:nvPr>
        </p:nvSpPr>
        <p:spPr/>
        <p:txBody>
          <a:bodyPr/>
          <a:lstStyle>
            <a:lvl1pPr>
              <a:defRPr/>
            </a:lvl1pPr>
          </a:lstStyle>
          <a:p>
            <a:pPr>
              <a:defRPr/>
            </a:pPr>
            <a:fld id="{ADB27403-4E4E-43CF-908A-F7B5CE83C78A}"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13405839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5" y="828565"/>
            <a:ext cx="10351752" cy="2736819"/>
          </a:xfrm>
        </p:spPr>
        <p:txBody>
          <a:bodyPr anchor="b"/>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5" y="3657459"/>
            <a:ext cx="10351752" cy="1368183"/>
          </a:xfrm>
        </p:spPr>
        <p:txBody>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endParaRPr lang="es-E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s-E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9AD9C6DA-AB68-4B5C-B076-5A70E18C7895}"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18652600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5" name="Picture 8"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913776" y="618519"/>
            <a:ext cx="10364451"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3" y="2367094"/>
            <a:ext cx="5106027"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6172200" y="2367094"/>
            <a:ext cx="510540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 name="Date Placeholder 4"/>
          <p:cNvSpPr>
            <a:spLocks noGrp="1"/>
          </p:cNvSpPr>
          <p:nvPr>
            <p:ph type="dt" sz="half" idx="15"/>
          </p:nvPr>
        </p:nvSpPr>
        <p:spPr/>
        <p:txBody>
          <a:bodyPr/>
          <a:lstStyle>
            <a:lvl1pPr>
              <a:defRPr/>
            </a:lvl1pPr>
          </a:lstStyle>
          <a:p>
            <a:pPr>
              <a:defRPr/>
            </a:pPr>
            <a:endParaRPr lang="es-ES">
              <a:solidFill>
                <a:prstClr val="black"/>
              </a:solidFill>
            </a:endParaRPr>
          </a:p>
        </p:txBody>
      </p:sp>
      <p:sp>
        <p:nvSpPr>
          <p:cNvPr id="7" name="Footer Placeholder 5"/>
          <p:cNvSpPr>
            <a:spLocks noGrp="1"/>
          </p:cNvSpPr>
          <p:nvPr>
            <p:ph type="ftr" sz="quarter" idx="16"/>
          </p:nvPr>
        </p:nvSpPr>
        <p:spPr/>
        <p:txBody>
          <a:bodyPr/>
          <a:lstStyle>
            <a:lvl1pPr>
              <a:defRPr/>
            </a:lvl1pPr>
          </a:lstStyle>
          <a:p>
            <a:pPr>
              <a:defRPr/>
            </a:pPr>
            <a:endParaRPr lang="es-ES">
              <a:solidFill>
                <a:prstClr val="black"/>
              </a:solidFill>
            </a:endParaRPr>
          </a:p>
        </p:txBody>
      </p:sp>
      <p:sp>
        <p:nvSpPr>
          <p:cNvPr id="8" name="Slide Number Placeholder 6"/>
          <p:cNvSpPr>
            <a:spLocks noGrp="1"/>
          </p:cNvSpPr>
          <p:nvPr>
            <p:ph type="sldNum" sz="quarter" idx="17"/>
          </p:nvPr>
        </p:nvSpPr>
        <p:spPr/>
        <p:txBody>
          <a:bodyPr/>
          <a:lstStyle>
            <a:lvl1pPr>
              <a:defRPr/>
            </a:lvl1pPr>
          </a:lstStyle>
          <a:p>
            <a:pPr>
              <a:defRPr/>
            </a:pPr>
            <a:fld id="{553E494E-DDEF-4B75-9BAC-70C984956491}"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38518334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7" name="Picture 10"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913776" y="618519"/>
            <a:ext cx="10364451"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6328" y="2371018"/>
            <a:ext cx="4873475"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913775" y="3051014"/>
            <a:ext cx="5106027"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6172201" y="3051014"/>
            <a:ext cx="5105401"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8" name="Date Placeholder 6"/>
          <p:cNvSpPr>
            <a:spLocks noGrp="1"/>
          </p:cNvSpPr>
          <p:nvPr>
            <p:ph type="dt" sz="half" idx="15"/>
          </p:nvPr>
        </p:nvSpPr>
        <p:spPr/>
        <p:txBody>
          <a:bodyPr/>
          <a:lstStyle>
            <a:lvl1pPr>
              <a:defRPr/>
            </a:lvl1pPr>
          </a:lstStyle>
          <a:p>
            <a:pPr>
              <a:defRPr/>
            </a:pPr>
            <a:endParaRPr lang="es-ES">
              <a:solidFill>
                <a:prstClr val="black"/>
              </a:solidFill>
            </a:endParaRPr>
          </a:p>
        </p:txBody>
      </p:sp>
      <p:sp>
        <p:nvSpPr>
          <p:cNvPr id="9" name="Footer Placeholder 7"/>
          <p:cNvSpPr>
            <a:spLocks noGrp="1"/>
          </p:cNvSpPr>
          <p:nvPr>
            <p:ph type="ftr" sz="quarter" idx="16"/>
          </p:nvPr>
        </p:nvSpPr>
        <p:spPr/>
        <p:txBody>
          <a:bodyPr/>
          <a:lstStyle>
            <a:lvl1pPr>
              <a:defRPr/>
            </a:lvl1pPr>
          </a:lstStyle>
          <a:p>
            <a:pPr>
              <a:defRPr/>
            </a:pPr>
            <a:endParaRPr lang="es-ES">
              <a:solidFill>
                <a:prstClr val="black"/>
              </a:solidFill>
            </a:endParaRPr>
          </a:p>
        </p:txBody>
      </p:sp>
      <p:sp>
        <p:nvSpPr>
          <p:cNvPr id="10" name="Slide Number Placeholder 8"/>
          <p:cNvSpPr>
            <a:spLocks noGrp="1"/>
          </p:cNvSpPr>
          <p:nvPr>
            <p:ph type="sldNum" sz="quarter" idx="17"/>
          </p:nvPr>
        </p:nvSpPr>
        <p:spPr/>
        <p:txBody>
          <a:bodyPr/>
          <a:lstStyle>
            <a:lvl1pPr>
              <a:defRPr/>
            </a:lvl1pPr>
          </a:lstStyle>
          <a:p>
            <a:pPr>
              <a:defRPr/>
            </a:pPr>
            <a:fld id="{01E376D0-896B-4E63-BB54-20D4DB77A1DB}"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2380246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16864" y="1447800"/>
            <a:ext cx="3962400" cy="1097280"/>
          </a:xfrm>
        </p:spPr>
        <p:txBody>
          <a:bodyPr rtlCol="0" anchor="b"/>
          <a:lstStyle>
            <a:lvl1pPr algn="l" rtl="0">
              <a:lnSpc>
                <a:spcPts val="2900"/>
              </a:lnSpc>
              <a:defRPr sz="2600" b="1" i="0" cap="none" baseline="0">
                <a:solidFill>
                  <a:schemeClr val="tx2">
                    <a:lumMod val="50000"/>
                  </a:schemeClr>
                </a:solidFill>
              </a:defRPr>
            </a:lvl1pPr>
          </a:lstStyle>
          <a:p>
            <a:pPr rtl="0"/>
            <a:r>
              <a:rPr lang="es-ES" noProof="0" smtClean="0"/>
              <a:t>Haga clic para modificar el estilo de título del patrón</a:t>
            </a:r>
            <a:endParaRPr lang="es-ES" noProof="0" dirty="0"/>
          </a:p>
        </p:txBody>
      </p:sp>
      <p:sp>
        <p:nvSpPr>
          <p:cNvPr id="9" name="Marcador de contenido 8"/>
          <p:cNvSpPr>
            <a:spLocks noGrp="1"/>
          </p:cNvSpPr>
          <p:nvPr>
            <p:ph sz="quarter" idx="13" hasCustomPrompt="1"/>
          </p:nvPr>
        </p:nvSpPr>
        <p:spPr>
          <a:xfrm>
            <a:off x="5283200" y="1447800"/>
            <a:ext cx="6197600" cy="4267200"/>
          </a:xfrm>
        </p:spPr>
        <p:txBody>
          <a:bodyPr rtlCol="0"/>
          <a:lstStyle>
            <a:lvl1pPr rtl="0">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texto 3"/>
          <p:cNvSpPr>
            <a:spLocks noGrp="1"/>
          </p:cNvSpPr>
          <p:nvPr>
            <p:ph type="body" sz="half" idx="2" hasCustomPrompt="1"/>
          </p:nvPr>
        </p:nvSpPr>
        <p:spPr>
          <a:xfrm>
            <a:off x="816864" y="2547892"/>
            <a:ext cx="3962400" cy="3167109"/>
          </a:xfrm>
        </p:spPr>
        <p:txBody>
          <a:bodyPr tIns="9144" rtlCol="0">
            <a:normAutofit/>
          </a:bodyPr>
          <a:lstStyle>
            <a:lvl1pPr marL="0" indent="0" rtl="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dirty="0"/>
              <a:t>Haga clic para modificar el estilo de texto del patrón</a:t>
            </a:r>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5" name="Marcador de fecha 4"/>
          <p:cNvSpPr>
            <a:spLocks noGrp="1"/>
          </p:cNvSpPr>
          <p:nvPr>
            <p:ph type="dt" sz="half" idx="10"/>
          </p:nvPr>
        </p:nvSpPr>
        <p:spPr/>
        <p:txBody>
          <a:bodyPr rtlCol="0"/>
          <a:lstStyle/>
          <a:p>
            <a:pPr rtl="0"/>
            <a:fld id="{E744CA63-5174-4204-ACDA-A70BA39066C6}" type="datetime1">
              <a:rPr lang="es-ES" noProof="0" smtClean="0"/>
              <a:t>03/09/2018</a:t>
            </a:fld>
            <a:endParaRPr lang="es-ES" noProof="0" dirty="0"/>
          </a:p>
        </p:txBody>
      </p:sp>
      <p:sp>
        <p:nvSpPr>
          <p:cNvPr id="7" name="Marcador de número de diapositiva 6"/>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77180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3" name="Picture 6"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4" name="Date Placeholder 2"/>
          <p:cNvSpPr>
            <a:spLocks noGrp="1"/>
          </p:cNvSpPr>
          <p:nvPr>
            <p:ph type="dt" sz="half" idx="10"/>
          </p:nvPr>
        </p:nvSpPr>
        <p:spPr/>
        <p:txBody>
          <a:bodyPr/>
          <a:lstStyle>
            <a:lvl1pPr>
              <a:defRPr/>
            </a:lvl1pPr>
          </a:lstStyle>
          <a:p>
            <a:pPr>
              <a:defRPr/>
            </a:pPr>
            <a:endParaRPr lang="es-ES">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es-ES">
              <a:solidFill>
                <a:prstClr val="black"/>
              </a:solidFill>
            </a:endParaRPr>
          </a:p>
        </p:txBody>
      </p:sp>
      <p:sp>
        <p:nvSpPr>
          <p:cNvPr id="6" name="Slide Number Placeholder 4"/>
          <p:cNvSpPr>
            <a:spLocks noGrp="1"/>
          </p:cNvSpPr>
          <p:nvPr>
            <p:ph type="sldNum" sz="quarter" idx="12"/>
          </p:nvPr>
        </p:nvSpPr>
        <p:spPr/>
        <p:txBody>
          <a:bodyPr/>
          <a:lstStyle>
            <a:lvl1pPr>
              <a:defRPr/>
            </a:lvl1pPr>
          </a:lstStyle>
          <a:p>
            <a:pPr>
              <a:defRPr/>
            </a:pPr>
            <a:fld id="{C0EE061D-6486-4A27-B0BD-EC0994962A11}"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19967272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Picture 5"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s-ES">
              <a:solidFill>
                <a:prstClr val="black"/>
              </a:solidFill>
            </a:endParaRPr>
          </a:p>
        </p:txBody>
      </p:sp>
      <p:sp>
        <p:nvSpPr>
          <p:cNvPr id="4" name="Footer Placeholder 2"/>
          <p:cNvSpPr>
            <a:spLocks noGrp="1"/>
          </p:cNvSpPr>
          <p:nvPr>
            <p:ph type="ftr" sz="quarter" idx="11"/>
          </p:nvPr>
        </p:nvSpPr>
        <p:spPr/>
        <p:txBody>
          <a:bodyPr/>
          <a:lstStyle>
            <a:lvl1pPr>
              <a:defRPr/>
            </a:lvl1pPr>
          </a:lstStyle>
          <a:p>
            <a:pPr>
              <a:defRPr/>
            </a:pPr>
            <a:endParaRPr lang="es-ES">
              <a:solidFill>
                <a:prstClr val="black"/>
              </a:solidFill>
            </a:endParaRPr>
          </a:p>
        </p:txBody>
      </p:sp>
      <p:sp>
        <p:nvSpPr>
          <p:cNvPr id="5" name="Slide Number Placeholder 3"/>
          <p:cNvSpPr>
            <a:spLocks noGrp="1"/>
          </p:cNvSpPr>
          <p:nvPr>
            <p:ph type="sldNum" sz="quarter" idx="12"/>
          </p:nvPr>
        </p:nvSpPr>
        <p:spPr/>
        <p:txBody>
          <a:bodyPr/>
          <a:lstStyle>
            <a:lvl1pPr>
              <a:defRPr/>
            </a:lvl1pPr>
          </a:lstStyle>
          <a:p>
            <a:pPr>
              <a:defRPr/>
            </a:pPr>
            <a:fld id="{B7D3D0FA-CBD7-471B-8B6D-27A656134906}"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17098511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5" name="Picture 8"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78063" y="609602"/>
            <a:ext cx="6200163" cy="518159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3776"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6" name="Date Placeholder 4"/>
          <p:cNvSpPr>
            <a:spLocks noGrp="1"/>
          </p:cNvSpPr>
          <p:nvPr>
            <p:ph type="dt" sz="half" idx="14"/>
          </p:nvPr>
        </p:nvSpPr>
        <p:spPr/>
        <p:txBody>
          <a:bodyPr/>
          <a:lstStyle>
            <a:lvl1pPr>
              <a:defRPr/>
            </a:lvl1pPr>
          </a:lstStyle>
          <a:p>
            <a:pPr>
              <a:defRPr/>
            </a:pPr>
            <a:endParaRPr lang="es-ES">
              <a:solidFill>
                <a:prstClr val="black"/>
              </a:solidFill>
            </a:endParaRPr>
          </a:p>
        </p:txBody>
      </p:sp>
      <p:sp>
        <p:nvSpPr>
          <p:cNvPr id="7" name="Footer Placeholder 5"/>
          <p:cNvSpPr>
            <a:spLocks noGrp="1"/>
          </p:cNvSpPr>
          <p:nvPr>
            <p:ph type="ftr" sz="quarter" idx="15"/>
          </p:nvPr>
        </p:nvSpPr>
        <p:spPr/>
        <p:txBody>
          <a:bodyPr/>
          <a:lstStyle>
            <a:lvl1pPr>
              <a:defRPr/>
            </a:lvl1pPr>
          </a:lstStyle>
          <a:p>
            <a:pPr>
              <a:defRPr/>
            </a:pPr>
            <a:endParaRPr lang="es-ES">
              <a:solidFill>
                <a:prstClr val="black"/>
              </a:solidFill>
            </a:endParaRPr>
          </a:p>
        </p:txBody>
      </p:sp>
      <p:sp>
        <p:nvSpPr>
          <p:cNvPr id="8" name="Slide Number Placeholder 6"/>
          <p:cNvSpPr>
            <a:spLocks noGrp="1"/>
          </p:cNvSpPr>
          <p:nvPr>
            <p:ph type="sldNum" sz="quarter" idx="16"/>
          </p:nvPr>
        </p:nvSpPr>
        <p:spPr/>
        <p:txBody>
          <a:bodyPr/>
          <a:lstStyle>
            <a:lvl1pPr>
              <a:defRPr/>
            </a:lvl1pPr>
          </a:lstStyle>
          <a:p>
            <a:pPr>
              <a:defRPr/>
            </a:pPr>
            <a:fld id="{C7CA1405-6E43-4D95-B28E-805FCC6352E4}"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2181378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5" name="Picture 8"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6" y="609600"/>
            <a:ext cx="5506157"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672361" y="609601"/>
            <a:ext cx="400780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913794" y="2632854"/>
            <a:ext cx="550613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6" name="Date Placeholder 4"/>
          <p:cNvSpPr>
            <a:spLocks noGrp="1"/>
          </p:cNvSpPr>
          <p:nvPr>
            <p:ph type="dt" sz="half" idx="10"/>
          </p:nvPr>
        </p:nvSpPr>
        <p:spPr/>
        <p:txBody>
          <a:bodyPr/>
          <a:lstStyle>
            <a:lvl1pPr>
              <a:defRPr/>
            </a:lvl1pPr>
          </a:lstStyle>
          <a:p>
            <a:pPr>
              <a:defRPr/>
            </a:pPr>
            <a:endParaRPr lang="es-E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s-ES">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E6E57097-592D-4994-8A33-E1F5509E8AB0}"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37672758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5" name="Picture 8"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95" y="4289374"/>
            <a:ext cx="10364432"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84745"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913775"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6" name="Date Placeholder 4"/>
          <p:cNvSpPr>
            <a:spLocks noGrp="1"/>
          </p:cNvSpPr>
          <p:nvPr>
            <p:ph type="dt" sz="half" idx="10"/>
          </p:nvPr>
        </p:nvSpPr>
        <p:spPr/>
        <p:txBody>
          <a:bodyPr/>
          <a:lstStyle>
            <a:lvl1pPr>
              <a:defRPr/>
            </a:lvl1pPr>
          </a:lstStyle>
          <a:p>
            <a:pPr>
              <a:defRPr/>
            </a:pPr>
            <a:endParaRPr lang="es-E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s-ES">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75AE158E-A698-47CB-8A75-9F8099D4820E}"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25884152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5" name="Picture 8"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5" y="609601"/>
            <a:ext cx="10364452" cy="3427245"/>
          </a:xfrm>
        </p:spPr>
        <p:txBody>
          <a:bodyP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6" name="Date Placeholder 4"/>
          <p:cNvSpPr>
            <a:spLocks noGrp="1"/>
          </p:cNvSpPr>
          <p:nvPr>
            <p:ph type="dt" sz="half" idx="10"/>
          </p:nvPr>
        </p:nvSpPr>
        <p:spPr/>
        <p:txBody>
          <a:bodyPr/>
          <a:lstStyle>
            <a:lvl1pPr>
              <a:defRPr/>
            </a:lvl1pPr>
          </a:lstStyle>
          <a:p>
            <a:pPr>
              <a:defRPr/>
            </a:pPr>
            <a:endParaRPr lang="es-E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s-ES">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1FDD819C-3BFA-4C94-975C-4FE210050112}"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36497667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5" name="Picture 12"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0"/>
          <p:cNvSpPr txBox="1"/>
          <p:nvPr/>
        </p:nvSpPr>
        <p:spPr>
          <a:xfrm>
            <a:off x="984251" y="887414"/>
            <a:ext cx="728133"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0" fontAlgn="base" hangingPunct="0">
              <a:spcAft>
                <a:spcPct val="0"/>
              </a:spcAft>
              <a:defRPr/>
            </a:pPr>
            <a:r>
              <a:rPr lang="en-US" sz="8000" dirty="0">
                <a:solidFill>
                  <a:prstClr val="black"/>
                </a:solidFill>
                <a:effectLst/>
                <a:latin typeface="Times New Roman" panose="02020603050405020304" pitchFamily="18" charset="0"/>
              </a:rPr>
              <a:t>“</a:t>
            </a:r>
          </a:p>
        </p:txBody>
      </p:sp>
      <p:sp>
        <p:nvSpPr>
          <p:cNvPr id="7" name="TextBox 13"/>
          <p:cNvSpPr txBox="1"/>
          <p:nvPr/>
        </p:nvSpPr>
        <p:spPr>
          <a:xfrm>
            <a:off x="10466918" y="3119439"/>
            <a:ext cx="738716"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0" fontAlgn="base" hangingPunct="0">
              <a:spcAft>
                <a:spcPct val="0"/>
              </a:spcAft>
              <a:defRPr/>
            </a:pPr>
            <a:r>
              <a:rPr lang="en-US" sz="8000" dirty="0">
                <a:solidFill>
                  <a:prstClr val="black"/>
                </a:solidFill>
                <a:effectLst/>
                <a:latin typeface="Times New Roman" panose="02020603050405020304" pitchFamily="18" charset="0"/>
              </a:rPr>
              <a:t>”</a:t>
            </a:r>
          </a:p>
        </p:txBody>
      </p:sp>
      <p:sp>
        <p:nvSpPr>
          <p:cNvPr id="2" name="Title 1"/>
          <p:cNvSpPr>
            <a:spLocks noGrp="1"/>
          </p:cNvSpPr>
          <p:nvPr>
            <p:ph type="title"/>
          </p:nvPr>
        </p:nvSpPr>
        <p:spPr>
          <a:xfrm>
            <a:off x="1446212" y="872589"/>
            <a:ext cx="9302752" cy="2729915"/>
          </a:xfrm>
        </p:spPr>
        <p:txBody>
          <a:bodyP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5" y="3610032"/>
            <a:ext cx="8752299" cy="59478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913775" y="4372798"/>
            <a:ext cx="10364452" cy="1421053"/>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8" name="Date Placeholder 4"/>
          <p:cNvSpPr>
            <a:spLocks noGrp="1"/>
          </p:cNvSpPr>
          <p:nvPr>
            <p:ph type="dt" sz="half" idx="14"/>
          </p:nvPr>
        </p:nvSpPr>
        <p:spPr/>
        <p:txBody>
          <a:bodyPr/>
          <a:lstStyle>
            <a:lvl1pPr>
              <a:defRPr/>
            </a:lvl1pPr>
          </a:lstStyle>
          <a:p>
            <a:pPr>
              <a:defRPr/>
            </a:pPr>
            <a:endParaRPr lang="es-ES">
              <a:solidFill>
                <a:prstClr val="black"/>
              </a:solidFill>
            </a:endParaRPr>
          </a:p>
        </p:txBody>
      </p:sp>
      <p:sp>
        <p:nvSpPr>
          <p:cNvPr id="9" name="Footer Placeholder 5"/>
          <p:cNvSpPr>
            <a:spLocks noGrp="1"/>
          </p:cNvSpPr>
          <p:nvPr>
            <p:ph type="ftr" sz="quarter" idx="15"/>
          </p:nvPr>
        </p:nvSpPr>
        <p:spPr/>
        <p:txBody>
          <a:bodyPr/>
          <a:lstStyle>
            <a:lvl1pPr>
              <a:defRPr/>
            </a:lvl1pPr>
          </a:lstStyle>
          <a:p>
            <a:pPr>
              <a:defRPr/>
            </a:pPr>
            <a:endParaRPr lang="es-ES">
              <a:solidFill>
                <a:prstClr val="black"/>
              </a:solidFill>
            </a:endParaRPr>
          </a:p>
        </p:txBody>
      </p:sp>
      <p:sp>
        <p:nvSpPr>
          <p:cNvPr id="10" name="Slide Number Placeholder 6"/>
          <p:cNvSpPr>
            <a:spLocks noGrp="1"/>
          </p:cNvSpPr>
          <p:nvPr>
            <p:ph type="sldNum" sz="quarter" idx="16"/>
          </p:nvPr>
        </p:nvSpPr>
        <p:spPr/>
        <p:txBody>
          <a:bodyPr/>
          <a:lstStyle>
            <a:lvl1pPr>
              <a:defRPr/>
            </a:lvl1pPr>
          </a:lstStyle>
          <a:p>
            <a:pPr>
              <a:defRPr/>
            </a:pPr>
            <a:fld id="{F51C8CA0-249F-47F7-938B-B8D1C282FD61}"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19562528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5" name="Picture 8"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5" y="2138723"/>
            <a:ext cx="10364452"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6" name="Date Placeholder 4"/>
          <p:cNvSpPr>
            <a:spLocks noGrp="1"/>
          </p:cNvSpPr>
          <p:nvPr>
            <p:ph type="dt" sz="half" idx="10"/>
          </p:nvPr>
        </p:nvSpPr>
        <p:spPr/>
        <p:txBody>
          <a:bodyPr/>
          <a:lstStyle>
            <a:lvl1pPr>
              <a:defRPr/>
            </a:lvl1pPr>
          </a:lstStyle>
          <a:p>
            <a:pPr>
              <a:defRPr/>
            </a:pPr>
            <a:endParaRPr lang="es-E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s-ES">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2D4D137A-2983-45BC-92BD-797C0CB31008}"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13106098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3"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913775" y="609600"/>
            <a:ext cx="10364452"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75" y="2367093"/>
            <a:ext cx="329897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913775" y="2943357"/>
            <a:ext cx="3298976"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452390" y="2367093"/>
            <a:ext cx="329152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441350" y="2943357"/>
            <a:ext cx="3303351"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973299" y="2367093"/>
            <a:ext cx="3304928"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973299" y="2943357"/>
            <a:ext cx="3304928"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Date Placeholder 2"/>
          <p:cNvSpPr>
            <a:spLocks noGrp="1"/>
          </p:cNvSpPr>
          <p:nvPr>
            <p:ph type="dt" sz="half" idx="18"/>
          </p:nvPr>
        </p:nvSpPr>
        <p:spPr/>
        <p:txBody>
          <a:bodyPr/>
          <a:lstStyle>
            <a:lvl1pPr>
              <a:defRPr/>
            </a:lvl1pPr>
          </a:lstStyle>
          <a:p>
            <a:pPr>
              <a:defRPr/>
            </a:pPr>
            <a:endParaRPr lang="es-ES">
              <a:solidFill>
                <a:prstClr val="black"/>
              </a:solidFill>
            </a:endParaRPr>
          </a:p>
        </p:txBody>
      </p:sp>
      <p:sp>
        <p:nvSpPr>
          <p:cNvPr id="16" name="Footer Placeholder 3"/>
          <p:cNvSpPr>
            <a:spLocks noGrp="1"/>
          </p:cNvSpPr>
          <p:nvPr>
            <p:ph type="ftr" sz="quarter" idx="19"/>
          </p:nvPr>
        </p:nvSpPr>
        <p:spPr/>
        <p:txBody>
          <a:bodyPr/>
          <a:lstStyle>
            <a:lvl1pPr>
              <a:defRPr/>
            </a:lvl1pPr>
          </a:lstStyle>
          <a:p>
            <a:pPr>
              <a:defRPr/>
            </a:pPr>
            <a:endParaRPr lang="es-ES">
              <a:solidFill>
                <a:prstClr val="black"/>
              </a:solidFill>
            </a:endParaRPr>
          </a:p>
        </p:txBody>
      </p:sp>
      <p:sp>
        <p:nvSpPr>
          <p:cNvPr id="17" name="Slide Number Placeholder 4"/>
          <p:cNvSpPr>
            <a:spLocks noGrp="1"/>
          </p:cNvSpPr>
          <p:nvPr>
            <p:ph type="sldNum" sz="quarter" idx="20"/>
          </p:nvPr>
        </p:nvSpPr>
        <p:spPr/>
        <p:txBody>
          <a:bodyPr/>
          <a:lstStyle>
            <a:lvl1pPr>
              <a:defRPr/>
            </a:lvl1pPr>
          </a:lstStyle>
          <a:p>
            <a:pPr>
              <a:defRPr/>
            </a:pPr>
            <a:fld id="{67D65611-C195-48B2-9E83-1CFB2F3F5D6E}"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35411252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2" name="Picture 16"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913775" y="610772"/>
            <a:ext cx="10364452"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76" y="4204820"/>
            <a:ext cx="3296409"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913776"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smtClean="0"/>
              <a:t>Haga clic en el icono para agregar una imagen</a:t>
            </a:r>
            <a:endParaRPr lang="en-US" noProof="0" dirty="0"/>
          </a:p>
        </p:txBody>
      </p:sp>
      <p:sp>
        <p:nvSpPr>
          <p:cNvPr id="21" name="Text Placeholder 3"/>
          <p:cNvSpPr>
            <a:spLocks noGrp="1"/>
          </p:cNvSpPr>
          <p:nvPr>
            <p:ph type="body" sz="half" idx="18"/>
          </p:nvPr>
        </p:nvSpPr>
        <p:spPr>
          <a:xfrm>
            <a:off x="913776" y="4781082"/>
            <a:ext cx="3296409" cy="101011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smtClean="0"/>
              <a:t>Haga clic en el icono para agregar una imagen</a:t>
            </a:r>
            <a:endParaRPr lang="en-US" noProof="0" dirty="0"/>
          </a:p>
        </p:txBody>
      </p:sp>
      <p:sp>
        <p:nvSpPr>
          <p:cNvPr id="24" name="Text Placeholder 3"/>
          <p:cNvSpPr>
            <a:spLocks noGrp="1"/>
          </p:cNvSpPr>
          <p:nvPr>
            <p:ph type="body" sz="half" idx="19"/>
          </p:nvPr>
        </p:nvSpPr>
        <p:spPr>
          <a:xfrm>
            <a:off x="4441348" y="4781082"/>
            <a:ext cx="3303352" cy="101011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973300" y="4204820"/>
            <a:ext cx="330068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973299"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smtClean="0"/>
              <a:t>Haga clic en el icono para agregar una imagen</a:t>
            </a:r>
            <a:endParaRPr lang="en-US" noProof="0" dirty="0"/>
          </a:p>
        </p:txBody>
      </p:sp>
      <p:sp>
        <p:nvSpPr>
          <p:cNvPr id="27" name="Text Placeholder 3"/>
          <p:cNvSpPr>
            <a:spLocks noGrp="1"/>
          </p:cNvSpPr>
          <p:nvPr>
            <p:ph type="body" sz="half" idx="20"/>
          </p:nvPr>
        </p:nvSpPr>
        <p:spPr>
          <a:xfrm>
            <a:off x="7973174" y="4781080"/>
            <a:ext cx="3305053" cy="1010121"/>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3" name="Date Placeholder 2"/>
          <p:cNvSpPr>
            <a:spLocks noGrp="1"/>
          </p:cNvSpPr>
          <p:nvPr>
            <p:ph type="dt" sz="half" idx="23"/>
          </p:nvPr>
        </p:nvSpPr>
        <p:spPr/>
        <p:txBody>
          <a:bodyPr/>
          <a:lstStyle>
            <a:lvl1pPr>
              <a:defRPr/>
            </a:lvl1pPr>
          </a:lstStyle>
          <a:p>
            <a:pPr>
              <a:defRPr/>
            </a:pPr>
            <a:endParaRPr lang="es-ES">
              <a:solidFill>
                <a:prstClr val="black"/>
              </a:solidFill>
            </a:endParaRPr>
          </a:p>
        </p:txBody>
      </p:sp>
      <p:sp>
        <p:nvSpPr>
          <p:cNvPr id="14" name="Footer Placeholder 3"/>
          <p:cNvSpPr>
            <a:spLocks noGrp="1"/>
          </p:cNvSpPr>
          <p:nvPr>
            <p:ph type="ftr" sz="quarter" idx="24"/>
          </p:nvPr>
        </p:nvSpPr>
        <p:spPr/>
        <p:txBody>
          <a:bodyPr/>
          <a:lstStyle>
            <a:lvl1pPr>
              <a:defRPr/>
            </a:lvl1pPr>
          </a:lstStyle>
          <a:p>
            <a:pPr>
              <a:defRPr/>
            </a:pPr>
            <a:endParaRPr lang="es-ES">
              <a:solidFill>
                <a:prstClr val="black"/>
              </a:solidFill>
            </a:endParaRPr>
          </a:p>
        </p:txBody>
      </p:sp>
      <p:sp>
        <p:nvSpPr>
          <p:cNvPr id="15" name="Slide Number Placeholder 4"/>
          <p:cNvSpPr>
            <a:spLocks noGrp="1"/>
          </p:cNvSpPr>
          <p:nvPr>
            <p:ph type="sldNum" sz="quarter" idx="25"/>
          </p:nvPr>
        </p:nvSpPr>
        <p:spPr/>
        <p:txBody>
          <a:bodyPr/>
          <a:lstStyle>
            <a:lvl1pPr>
              <a:defRPr/>
            </a:lvl1pPr>
          </a:lstStyle>
          <a:p>
            <a:pPr>
              <a:defRPr/>
            </a:pPr>
            <a:fld id="{75899C71-2BCE-4441-8567-237604786AB6}"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3010064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12800" y="1447800"/>
            <a:ext cx="3962400" cy="1097280"/>
          </a:xfrm>
        </p:spPr>
        <p:txBody>
          <a:bodyPr rtlCol="0" anchor="b"/>
          <a:lstStyle>
            <a:lvl1pPr algn="l">
              <a:lnSpc>
                <a:spcPts val="3000"/>
              </a:lnSpc>
              <a:defRPr sz="2600" b="1" i="0" cap="none" baseline="0">
                <a:solidFill>
                  <a:schemeClr val="tx2">
                    <a:lumMod val="50000"/>
                  </a:schemeClr>
                </a:solidFill>
              </a:defRPr>
            </a:lvl1pPr>
          </a:lstStyle>
          <a:p>
            <a:pPr rtl="0"/>
            <a:r>
              <a:rPr lang="es-ES" noProof="0" smtClean="0"/>
              <a:t>Haga clic para modificar el estilo de título del patrón</a:t>
            </a:r>
            <a:endParaRPr lang="es-ES" noProof="0" dirty="0"/>
          </a:p>
        </p:txBody>
      </p:sp>
      <p:sp>
        <p:nvSpPr>
          <p:cNvPr id="10" name="Marcador de imagen 9" descr="Marcador de posición vacío para agregar una imagen. Haga clic en el marcador de posición y seleccione la imagen que desee agregar"/>
          <p:cNvSpPr>
            <a:spLocks noGrp="1"/>
          </p:cNvSpPr>
          <p:nvPr>
            <p:ph type="pic" sz="quarter" idx="13"/>
          </p:nvPr>
        </p:nvSpPr>
        <p:spPr>
          <a:xfrm>
            <a:off x="6301232" y="1539240"/>
            <a:ext cx="4431538" cy="3272790"/>
          </a:xfrm>
        </p:spPr>
        <p:txBody>
          <a:bodyPr rtlCol="0"/>
          <a:lstStyle>
            <a:lvl1pPr marL="0" indent="0">
              <a:buNone/>
              <a:defRPr/>
            </a:lvl1pPr>
          </a:lstStyle>
          <a:p>
            <a:pPr rtl="0"/>
            <a:r>
              <a:rPr lang="es-ES" noProof="0" smtClean="0"/>
              <a:t>Haga clic en el icono para agregar una imagen</a:t>
            </a:r>
            <a:endParaRPr lang="es-ES" noProof="0" dirty="0"/>
          </a:p>
        </p:txBody>
      </p:sp>
      <p:sp>
        <p:nvSpPr>
          <p:cNvPr id="4" name="Marcador de texto 3"/>
          <p:cNvSpPr>
            <a:spLocks noGrp="1"/>
          </p:cNvSpPr>
          <p:nvPr>
            <p:ph type="body" sz="half" idx="2" hasCustomPrompt="1"/>
          </p:nvPr>
        </p:nvSpPr>
        <p:spPr>
          <a:xfrm>
            <a:off x="812800" y="2547891"/>
            <a:ext cx="3962400" cy="2405109"/>
          </a:xfrm>
        </p:spPr>
        <p:txBody>
          <a:bodyPr tIns="9144" rtlCol="0">
            <a:normAutofit/>
          </a:bodyPr>
          <a:lstStyle>
            <a:lvl1pPr marL="0" indent="0" rtl="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dirty="0"/>
              <a:t>Haga clic para modificar el estilo de texto del patrón</a:t>
            </a:r>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5" name="Marcador de fecha 4"/>
          <p:cNvSpPr>
            <a:spLocks noGrp="1"/>
          </p:cNvSpPr>
          <p:nvPr>
            <p:ph type="dt" sz="half" idx="10"/>
          </p:nvPr>
        </p:nvSpPr>
        <p:spPr/>
        <p:txBody>
          <a:bodyPr rtlCol="0"/>
          <a:lstStyle/>
          <a:p>
            <a:pPr rtl="0"/>
            <a:fld id="{E502379A-49EB-4DCC-BC25-D4A5CD3CB9F8}" type="datetime1">
              <a:rPr lang="es-ES" noProof="0" smtClean="0"/>
              <a:t>03/09/2018</a:t>
            </a:fld>
            <a:endParaRPr lang="es-ES" noProof="0" dirty="0"/>
          </a:p>
        </p:txBody>
      </p:sp>
      <p:sp>
        <p:nvSpPr>
          <p:cNvPr id="7" name="Marcador de número de diapositiva 6"/>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336283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4" name="Picture 8"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5"/>
            <a:ext cx="10364452" cy="342410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s-E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s-ES">
              <a:solidFill>
                <a:prstClr val="black"/>
              </a:solidFill>
            </a:endParaRPr>
          </a:p>
        </p:txBody>
      </p:sp>
      <p:sp>
        <p:nvSpPr>
          <p:cNvPr id="7" name="Slide Number Placeholder 5"/>
          <p:cNvSpPr>
            <a:spLocks noGrp="1"/>
          </p:cNvSpPr>
          <p:nvPr>
            <p:ph type="sldNum" sz="quarter" idx="16"/>
          </p:nvPr>
        </p:nvSpPr>
        <p:spPr/>
        <p:txBody>
          <a:bodyPr/>
          <a:lstStyle>
            <a:lvl1pPr>
              <a:defRPr/>
            </a:lvl1pPr>
          </a:lstStyle>
          <a:p>
            <a:pPr>
              <a:defRPr/>
            </a:pPr>
            <a:fld id="{9D8F5251-0B63-49CE-88F0-35C1C3ECB867}"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5367276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4" name="Picture 9"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724901" y="609603"/>
            <a:ext cx="2553327"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3"/>
            <a:ext cx="7658724" cy="51815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s-E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s-ES">
              <a:solidFill>
                <a:prstClr val="black"/>
              </a:solidFill>
            </a:endParaRPr>
          </a:p>
        </p:txBody>
      </p:sp>
      <p:sp>
        <p:nvSpPr>
          <p:cNvPr id="7" name="Slide Number Placeholder 5"/>
          <p:cNvSpPr>
            <a:spLocks noGrp="1"/>
          </p:cNvSpPr>
          <p:nvPr>
            <p:ph type="sldNum" sz="quarter" idx="16"/>
          </p:nvPr>
        </p:nvSpPr>
        <p:spPr/>
        <p:txBody>
          <a:bodyPr/>
          <a:lstStyle>
            <a:lvl1pPr>
              <a:defRPr/>
            </a:lvl1pPr>
          </a:lstStyle>
          <a:p>
            <a:pPr>
              <a:defRPr/>
            </a:pPr>
            <a:fld id="{68ABB7D9-25B7-4073-B757-54130C5D18F0}"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2288683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theme" Target="../theme/theme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19" Type="http://schemas.openxmlformats.org/officeDocument/2006/relationships/image" Target="../media/image3.png"/><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Imagen 7"/>
          <p:cNvPicPr>
            <a:picLocks noChangeAspect="1"/>
          </p:cNvPicPr>
          <p:nvPr/>
        </p:nvPicPr>
        <p:blipFill>
          <a:blip r:embed="rId13" cstate="email">
            <a:duotone>
              <a:schemeClr val="accent1">
                <a:shade val="45000"/>
                <a:satMod val="135000"/>
              </a:schemeClr>
              <a:prstClr val="white"/>
            </a:duotone>
            <a:extLst>
              <a:ext uri="{BEBA8EAE-BF5A-486C-A8C5-ECC9F3942E4B}">
                <a14:imgProps xmlns:a14="http://schemas.microsoft.com/office/drawing/2010/main">
                  <a14:imgLayer r:embed="rId14">
                    <a14:imgEffect>
                      <a14:sharpenSoften amount="-50000"/>
                    </a14:imgEffect>
                    <a14:imgEffect>
                      <a14:saturation sat="66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
        <p:nvSpPr>
          <p:cNvPr id="2" name="Marcador de título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pPr rtl="0"/>
            <a:r>
              <a:rPr lang="es-ES" noProof="0" dirty="0"/>
              <a:t>Haga clic para modificar el estilo de título del patrón</a:t>
            </a:r>
          </a:p>
        </p:txBody>
      </p:sp>
      <p:sp>
        <p:nvSpPr>
          <p:cNvPr id="3" name="Marcador de texto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ie de página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100" cap="all" spc="60" baseline="0">
                <a:solidFill>
                  <a:schemeClr val="tx2">
                    <a:lumMod val="50000"/>
                  </a:schemeClr>
                </a:solidFill>
              </a:defRPr>
            </a:lvl1pPr>
          </a:lstStyle>
          <a:p>
            <a:pPr rtl="0"/>
            <a:r>
              <a:rPr lang="es-ES" noProof="0" dirty="0"/>
              <a:t>Agregar un pie de página</a:t>
            </a:r>
          </a:p>
        </p:txBody>
      </p:sp>
      <p:sp>
        <p:nvSpPr>
          <p:cNvPr id="4" name="Marcador de fecha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100" strike="noStrike" spc="60" baseline="0">
                <a:solidFill>
                  <a:schemeClr val="tx2">
                    <a:lumMod val="50000"/>
                  </a:schemeClr>
                </a:solidFill>
              </a:defRPr>
            </a:lvl1pPr>
          </a:lstStyle>
          <a:p>
            <a:pPr rtl="0"/>
            <a:fld id="{A14BB13F-27BD-4946-B0E5-3257D4D98D71}" type="datetime1">
              <a:rPr lang="es-ES" noProof="0" smtClean="0"/>
              <a:t>03/09/2018</a:t>
            </a:fld>
            <a:endParaRPr lang="es-ES" noProof="0" dirty="0"/>
          </a:p>
        </p:txBody>
      </p:sp>
      <p:sp>
        <p:nvSpPr>
          <p:cNvPr id="6" name="Marcador de número de diapositiva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300" baseline="0">
                <a:solidFill>
                  <a:schemeClr val="tx2">
                    <a:lumMod val="50000"/>
                  </a:schemeClr>
                </a:solidFill>
              </a:defRPr>
            </a:lvl1pPr>
          </a:lstStyle>
          <a:p>
            <a:pPr rtl="0"/>
            <a:fld id="{401CF334-2D5C-4859-84A6-CA7E6E43FAEB}" type="slidenum">
              <a:rPr lang="es-ES" noProof="0" smtClean="0"/>
              <a:pPr rtl="0"/>
              <a:t>‹Nº›</a:t>
            </a:fld>
            <a:endParaRPr lang="es-ES" noProof="0" dirty="0"/>
          </a:p>
        </p:txBody>
      </p:sp>
    </p:spTree>
    <p:extLst>
      <p:ext uri="{BB962C8B-B14F-4D97-AF65-F5344CB8AC3E}">
        <p14:creationId xmlns:p14="http://schemas.microsoft.com/office/powerpoint/2010/main" val="42016977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3600" b="1" kern="1200" cap="all" spc="50" baseline="0">
          <a:solidFill>
            <a:schemeClr val="tx2">
              <a:lumMod val="50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GT" smtClean="0"/>
              <a:t>Haga clic para modificar el estilo de título del patrón</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GT" smtClean="0"/>
              <a:t>Haga clic para modificar el estilo de texto del patrón</a:t>
            </a:r>
          </a:p>
          <a:p>
            <a:pPr lvl="1"/>
            <a:r>
              <a:rPr lang="es-ES" altLang="es-GT" smtClean="0"/>
              <a:t>Segundo nivel</a:t>
            </a:r>
          </a:p>
          <a:p>
            <a:pPr lvl="2"/>
            <a:r>
              <a:rPr lang="es-ES" altLang="es-GT" smtClean="0"/>
              <a:t>Tercer nivel</a:t>
            </a:r>
          </a:p>
          <a:p>
            <a:pPr lvl="3"/>
            <a:r>
              <a:rPr lang="es-ES" altLang="es-GT" smtClean="0"/>
              <a:t>Cuarto nivel</a:t>
            </a:r>
          </a:p>
          <a:p>
            <a:pPr lvl="4"/>
            <a:r>
              <a:rPr lang="es-ES" altLang="es-GT" smtClean="0"/>
              <a:t>Quinto nivel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s-ES">
              <a:solidFill>
                <a:prstClr val="black"/>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s-ES">
              <a:solidFill>
                <a:prstClr val="black"/>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B8E80FC5-E51E-4E43-B951-5DFB18425454}" type="slidenum">
              <a:rPr lang="es-ES" altLang="es-GT">
                <a:solidFill>
                  <a:prstClr val="black"/>
                </a:solidFill>
              </a:rPr>
              <a:pPr fontAlgn="base">
                <a:spcBef>
                  <a:spcPct val="0"/>
                </a:spcBef>
                <a:spcAft>
                  <a:spcPct val="0"/>
                </a:spcAft>
                <a:defRPr/>
              </a:pPr>
              <a:t>‹Nº›</a:t>
            </a:fld>
            <a:endParaRPr lang="es-ES" altLang="es-GT">
              <a:solidFill>
                <a:prstClr val="black"/>
              </a:solidFill>
            </a:endParaRPr>
          </a:p>
        </p:txBody>
      </p:sp>
    </p:spTree>
    <p:extLst>
      <p:ext uri="{BB962C8B-B14F-4D97-AF65-F5344CB8AC3E}">
        <p14:creationId xmlns:p14="http://schemas.microsoft.com/office/powerpoint/2010/main" val="121803946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GT" smtClean="0"/>
              <a:t>Haga clic para modificar el estilo de título del patrón</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GT" smtClean="0"/>
              <a:t>Haga clic para modificar el estilo de texto del patrón</a:t>
            </a:r>
          </a:p>
          <a:p>
            <a:pPr lvl="1"/>
            <a:r>
              <a:rPr lang="es-ES" altLang="es-GT" smtClean="0"/>
              <a:t>Segundo nivel</a:t>
            </a:r>
          </a:p>
          <a:p>
            <a:pPr lvl="2"/>
            <a:r>
              <a:rPr lang="es-ES" altLang="es-GT" smtClean="0"/>
              <a:t>Tercer nivel</a:t>
            </a:r>
          </a:p>
          <a:p>
            <a:pPr lvl="3"/>
            <a:r>
              <a:rPr lang="es-ES" altLang="es-GT" smtClean="0"/>
              <a:t>Cuarto nivel</a:t>
            </a:r>
          </a:p>
          <a:p>
            <a:pPr lvl="4"/>
            <a:r>
              <a:rPr lang="es-ES" altLang="es-GT" smtClean="0"/>
              <a:t>Quinto nivel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s-ES">
              <a:solidFill>
                <a:prstClr val="black"/>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s-ES">
              <a:solidFill>
                <a:prstClr val="black"/>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B8E80FC5-E51E-4E43-B951-5DFB18425454}" type="slidenum">
              <a:rPr lang="es-ES" altLang="es-GT">
                <a:solidFill>
                  <a:prstClr val="black"/>
                </a:solidFill>
              </a:rPr>
              <a:pPr fontAlgn="base">
                <a:spcBef>
                  <a:spcPct val="0"/>
                </a:spcBef>
                <a:spcAft>
                  <a:spcPct val="0"/>
                </a:spcAft>
                <a:defRPr/>
              </a:pPr>
              <a:t>‹Nº›</a:t>
            </a:fld>
            <a:endParaRPr lang="es-ES" altLang="es-GT">
              <a:solidFill>
                <a:prstClr val="black"/>
              </a:solidFill>
            </a:endParaRPr>
          </a:p>
        </p:txBody>
      </p:sp>
    </p:spTree>
    <p:extLst>
      <p:ext uri="{BB962C8B-B14F-4D97-AF65-F5344CB8AC3E}">
        <p14:creationId xmlns:p14="http://schemas.microsoft.com/office/powerpoint/2010/main" val="2743402683"/>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GT" smtClean="0"/>
              <a:t>Haga clic para modificar el estilo de título del patrón</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GT" smtClean="0"/>
              <a:t>Haga clic para modificar el estilo de texto del patrón</a:t>
            </a:r>
          </a:p>
          <a:p>
            <a:pPr lvl="1"/>
            <a:r>
              <a:rPr lang="es-ES" altLang="es-GT" smtClean="0"/>
              <a:t>Segundo nivel</a:t>
            </a:r>
          </a:p>
          <a:p>
            <a:pPr lvl="2"/>
            <a:r>
              <a:rPr lang="es-ES" altLang="es-GT" smtClean="0"/>
              <a:t>Tercer nivel</a:t>
            </a:r>
          </a:p>
          <a:p>
            <a:pPr lvl="3"/>
            <a:r>
              <a:rPr lang="es-ES" altLang="es-GT" smtClean="0"/>
              <a:t>Cuarto nivel</a:t>
            </a:r>
          </a:p>
          <a:p>
            <a:pPr lvl="4"/>
            <a:r>
              <a:rPr lang="es-ES" altLang="es-GT" smtClean="0"/>
              <a:t>Quinto nivel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s-ES">
              <a:solidFill>
                <a:prstClr val="black"/>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s-ES">
              <a:solidFill>
                <a:prstClr val="black"/>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B8E80FC5-E51E-4E43-B951-5DFB18425454}" type="slidenum">
              <a:rPr lang="es-ES" altLang="es-GT">
                <a:solidFill>
                  <a:prstClr val="black"/>
                </a:solidFill>
              </a:rPr>
              <a:pPr fontAlgn="base">
                <a:spcBef>
                  <a:spcPct val="0"/>
                </a:spcBef>
                <a:spcAft>
                  <a:spcPct val="0"/>
                </a:spcAft>
                <a:defRPr/>
              </a:pPr>
              <a:t>‹Nº›</a:t>
            </a:fld>
            <a:endParaRPr lang="es-ES" altLang="es-GT">
              <a:solidFill>
                <a:prstClr val="black"/>
              </a:solidFill>
            </a:endParaRPr>
          </a:p>
        </p:txBody>
      </p:sp>
    </p:spTree>
    <p:extLst>
      <p:ext uri="{BB962C8B-B14F-4D97-AF65-F5344CB8AC3E}">
        <p14:creationId xmlns:p14="http://schemas.microsoft.com/office/powerpoint/2010/main" val="2505252681"/>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GT" smtClean="0"/>
              <a:t>Haga clic para modificar el estilo de título del patrón</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GT" smtClean="0"/>
              <a:t>Haga clic para modificar el estilo de texto del patrón</a:t>
            </a:r>
          </a:p>
          <a:p>
            <a:pPr lvl="1"/>
            <a:r>
              <a:rPr lang="es-ES" altLang="es-GT" smtClean="0"/>
              <a:t>Segundo nivel</a:t>
            </a:r>
          </a:p>
          <a:p>
            <a:pPr lvl="2"/>
            <a:r>
              <a:rPr lang="es-ES" altLang="es-GT" smtClean="0"/>
              <a:t>Tercer nivel</a:t>
            </a:r>
          </a:p>
          <a:p>
            <a:pPr lvl="3"/>
            <a:r>
              <a:rPr lang="es-ES" altLang="es-GT" smtClean="0"/>
              <a:t>Cuarto nivel</a:t>
            </a:r>
          </a:p>
          <a:p>
            <a:pPr lvl="4"/>
            <a:r>
              <a:rPr lang="es-ES" altLang="es-GT" smtClean="0"/>
              <a:t>Quinto nivel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s-ES">
              <a:solidFill>
                <a:prstClr val="black"/>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s-ES">
              <a:solidFill>
                <a:prstClr val="black"/>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B8E80FC5-E51E-4E43-B951-5DFB18425454}" type="slidenum">
              <a:rPr lang="es-ES" altLang="es-GT">
                <a:solidFill>
                  <a:prstClr val="black"/>
                </a:solidFill>
              </a:rPr>
              <a:pPr fontAlgn="base">
                <a:spcBef>
                  <a:spcPct val="0"/>
                </a:spcBef>
                <a:spcAft>
                  <a:spcPct val="0"/>
                </a:spcAft>
                <a:defRPr/>
              </a:pPr>
              <a:t>‹Nº›</a:t>
            </a:fld>
            <a:endParaRPr lang="es-ES" altLang="es-GT">
              <a:solidFill>
                <a:prstClr val="black"/>
              </a:solidFill>
            </a:endParaRPr>
          </a:p>
        </p:txBody>
      </p:sp>
    </p:spTree>
    <p:extLst>
      <p:ext uri="{BB962C8B-B14F-4D97-AF65-F5344CB8AC3E}">
        <p14:creationId xmlns:p14="http://schemas.microsoft.com/office/powerpoint/2010/main" val="4218893389"/>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GT" smtClean="0"/>
              <a:t>Haga clic para modificar el estilo de título del patrón</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GT" smtClean="0"/>
              <a:t>Haga clic para modificar el estilo de texto del patrón</a:t>
            </a:r>
          </a:p>
          <a:p>
            <a:pPr lvl="1"/>
            <a:r>
              <a:rPr lang="es-ES" altLang="es-GT" smtClean="0"/>
              <a:t>Segundo nivel</a:t>
            </a:r>
          </a:p>
          <a:p>
            <a:pPr lvl="2"/>
            <a:r>
              <a:rPr lang="es-ES" altLang="es-GT" smtClean="0"/>
              <a:t>Tercer nivel</a:t>
            </a:r>
          </a:p>
          <a:p>
            <a:pPr lvl="3"/>
            <a:r>
              <a:rPr lang="es-ES" altLang="es-GT" smtClean="0"/>
              <a:t>Cuarto nivel</a:t>
            </a:r>
          </a:p>
          <a:p>
            <a:pPr lvl="4"/>
            <a:r>
              <a:rPr lang="es-ES" altLang="es-GT" smtClean="0"/>
              <a:t>Quinto nivel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18781036-B5A2-41D0-8F0C-E74B60AE6D8B}"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110810699"/>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BECF5"/>
            </a:gs>
            <a:gs pos="100000">
              <a:srgbClr val="73ABDC"/>
            </a:gs>
          </a:gsLst>
          <a:lin ang="5400000"/>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914400" y="619125"/>
            <a:ext cx="10363200" cy="159543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0" y="2366964"/>
            <a:ext cx="10363200" cy="342423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9267" y="5883276"/>
            <a:ext cx="2743200" cy="365125"/>
          </a:xfrm>
          <a:prstGeom prst="rect">
            <a:avLst/>
          </a:prstGeom>
        </p:spPr>
        <p:txBody>
          <a:bodyPr vert="horz" lIns="91440" tIns="45720" rIns="91440" bIns="45720" rtlCol="0" anchor="ctr"/>
          <a:lstStyle>
            <a:lvl1pPr algn="r">
              <a:defRPr sz="1000">
                <a:solidFill>
                  <a:schemeClr val="tx1"/>
                </a:solidFill>
              </a:defRPr>
            </a:lvl1pPr>
          </a:lstStyle>
          <a:p>
            <a:pPr eaLnBrk="0" fontAlgn="base" hangingPunct="0">
              <a:spcBef>
                <a:spcPct val="0"/>
              </a:spcBef>
              <a:spcAft>
                <a:spcPct val="0"/>
              </a:spcAft>
              <a:defRPr/>
            </a:pPr>
            <a:endParaRPr lang="es-ES">
              <a:solidFill>
                <a:prstClr val="black"/>
              </a:solidFill>
              <a:latin typeface="Times New Roman" panose="02020603050405020304" pitchFamily="18" charset="0"/>
            </a:endParaRPr>
          </a:p>
        </p:txBody>
      </p:sp>
      <p:sp>
        <p:nvSpPr>
          <p:cNvPr id="5" name="Footer Placeholder 4"/>
          <p:cNvSpPr>
            <a:spLocks noGrp="1"/>
          </p:cNvSpPr>
          <p:nvPr>
            <p:ph type="ftr" sz="quarter" idx="3"/>
          </p:nvPr>
        </p:nvSpPr>
        <p:spPr>
          <a:xfrm>
            <a:off x="914400" y="5883276"/>
            <a:ext cx="6671733" cy="365125"/>
          </a:xfrm>
          <a:prstGeom prst="rect">
            <a:avLst/>
          </a:prstGeom>
        </p:spPr>
        <p:txBody>
          <a:bodyPr vert="horz" lIns="91440" tIns="45720" rIns="91440" bIns="45720" rtlCol="0" anchor="ctr"/>
          <a:lstStyle>
            <a:lvl1pPr algn="l">
              <a:defRPr sz="1000">
                <a:solidFill>
                  <a:schemeClr val="tx1"/>
                </a:solidFill>
              </a:defRPr>
            </a:lvl1pPr>
          </a:lstStyle>
          <a:p>
            <a:pPr eaLnBrk="0" fontAlgn="base" hangingPunct="0">
              <a:spcBef>
                <a:spcPct val="0"/>
              </a:spcBef>
              <a:spcAft>
                <a:spcPct val="0"/>
              </a:spcAft>
              <a:defRPr/>
            </a:pPr>
            <a:endParaRPr lang="es-ES">
              <a:solidFill>
                <a:prstClr val="black"/>
              </a:solidFill>
              <a:latin typeface="Times New Roman" panose="02020603050405020304" pitchFamily="18" charset="0"/>
            </a:endParaRPr>
          </a:p>
        </p:txBody>
      </p:sp>
      <p:sp>
        <p:nvSpPr>
          <p:cNvPr id="6" name="Slide Number Placeholder 5"/>
          <p:cNvSpPr>
            <a:spLocks noGrp="1"/>
          </p:cNvSpPr>
          <p:nvPr>
            <p:ph type="sldNum" sz="quarter" idx="4"/>
          </p:nvPr>
        </p:nvSpPr>
        <p:spPr>
          <a:xfrm>
            <a:off x="10513485" y="5883276"/>
            <a:ext cx="764116" cy="365125"/>
          </a:xfrm>
          <a:prstGeom prst="rect">
            <a:avLst/>
          </a:prstGeom>
        </p:spPr>
        <p:txBody>
          <a:bodyPr vert="horz" lIns="91440" tIns="45720" rIns="91440" bIns="45720" rtlCol="0" anchor="ctr"/>
          <a:lstStyle>
            <a:lvl1pPr algn="r">
              <a:defRPr sz="1000">
                <a:solidFill>
                  <a:schemeClr val="tx1"/>
                </a:solidFill>
              </a:defRPr>
            </a:lvl1pPr>
          </a:lstStyle>
          <a:p>
            <a:pPr eaLnBrk="0" fontAlgn="base" hangingPunct="0">
              <a:spcBef>
                <a:spcPct val="0"/>
              </a:spcBef>
              <a:spcAft>
                <a:spcPct val="0"/>
              </a:spcAft>
              <a:defRPr/>
            </a:pPr>
            <a:fld id="{259EC437-8F07-419C-9708-5E9E022BCEE9}" type="slidenum">
              <a:rPr lang="es-ES">
                <a:solidFill>
                  <a:prstClr val="black"/>
                </a:solidFill>
                <a:latin typeface="Times New Roman" panose="02020603050405020304" pitchFamily="18" charset="0"/>
              </a:rPr>
              <a:pPr eaLnBrk="0" fontAlgn="base" hangingPunct="0">
                <a:spcBef>
                  <a:spcPct val="0"/>
                </a:spcBef>
                <a:spcAft>
                  <a:spcPct val="0"/>
                </a:spcAft>
                <a:defRPr/>
              </a:pPr>
              <a:t>‹Nº›</a:t>
            </a:fld>
            <a:endParaRPr lang="es-ES">
              <a:solidFill>
                <a:prstClr val="black"/>
              </a:solidFill>
              <a:latin typeface="Times New Roman" panose="02020603050405020304" pitchFamily="18" charset="0"/>
            </a:endParaRPr>
          </a:p>
        </p:txBody>
      </p:sp>
    </p:spTree>
    <p:extLst>
      <p:ext uri="{BB962C8B-B14F-4D97-AF65-F5344CB8AC3E}">
        <p14:creationId xmlns:p14="http://schemas.microsoft.com/office/powerpoint/2010/main" val="58857363"/>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Lst>
  <p:txStyles>
    <p:titleStyle>
      <a:lvl1pPr algn="ctr" rtl="0" eaLnBrk="0" fontAlgn="base" hangingPunct="0">
        <a:lnSpc>
          <a:spcPct val="90000"/>
        </a:lnSpc>
        <a:spcBef>
          <a:spcPct val="0"/>
        </a:spcBef>
        <a:spcAft>
          <a:spcPct val="0"/>
        </a:spcAft>
        <a:defRPr sz="3600" kern="1200" cap="all">
          <a:solidFill>
            <a:schemeClr val="tx1"/>
          </a:solidFill>
          <a:latin typeface="+mj-lt"/>
          <a:ea typeface="+mj-ea"/>
          <a:cs typeface="+mj-cs"/>
        </a:defRPr>
      </a:lvl1pPr>
      <a:lvl2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2pPr>
      <a:lvl3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3pPr>
      <a:lvl4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4pPr>
      <a:lvl5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5pPr>
      <a:lvl6pPr marL="457200" algn="ctr" rtl="0" fontAlgn="base">
        <a:lnSpc>
          <a:spcPct val="90000"/>
        </a:lnSpc>
        <a:spcBef>
          <a:spcPct val="0"/>
        </a:spcBef>
        <a:spcAft>
          <a:spcPct val="0"/>
        </a:spcAft>
        <a:defRPr sz="3600">
          <a:solidFill>
            <a:schemeClr val="tx1"/>
          </a:solidFill>
          <a:latin typeface="Tw Cen MT" panose="020B0602020104020603" pitchFamily="34" charset="0"/>
        </a:defRPr>
      </a:lvl6pPr>
      <a:lvl7pPr marL="914400" algn="ctr" rtl="0" fontAlgn="base">
        <a:lnSpc>
          <a:spcPct val="90000"/>
        </a:lnSpc>
        <a:spcBef>
          <a:spcPct val="0"/>
        </a:spcBef>
        <a:spcAft>
          <a:spcPct val="0"/>
        </a:spcAft>
        <a:defRPr sz="3600">
          <a:solidFill>
            <a:schemeClr val="tx1"/>
          </a:solidFill>
          <a:latin typeface="Tw Cen MT" panose="020B0602020104020603" pitchFamily="34" charset="0"/>
        </a:defRPr>
      </a:lvl7pPr>
      <a:lvl8pPr marL="1371600" algn="ctr" rtl="0" fontAlgn="base">
        <a:lnSpc>
          <a:spcPct val="90000"/>
        </a:lnSpc>
        <a:spcBef>
          <a:spcPct val="0"/>
        </a:spcBef>
        <a:spcAft>
          <a:spcPct val="0"/>
        </a:spcAft>
        <a:defRPr sz="3600">
          <a:solidFill>
            <a:schemeClr val="tx1"/>
          </a:solidFill>
          <a:latin typeface="Tw Cen MT" panose="020B0602020104020603" pitchFamily="34" charset="0"/>
        </a:defRPr>
      </a:lvl8pPr>
      <a:lvl9pPr marL="1828800" algn="ctr" rtl="0" fontAlgn="base">
        <a:lnSpc>
          <a:spcPct val="90000"/>
        </a:lnSpc>
        <a:spcBef>
          <a:spcPct val="0"/>
        </a:spcBef>
        <a:spcAft>
          <a:spcPct val="0"/>
        </a:spcAft>
        <a:defRPr sz="3600">
          <a:solidFill>
            <a:schemeClr val="tx1"/>
          </a:solidFill>
          <a:latin typeface="Tw Cen MT" panose="020B0602020104020603" pitchFamily="34" charset="0"/>
        </a:defRPr>
      </a:lvl9pPr>
    </p:titleStyle>
    <p:body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77092" y="332510"/>
            <a:ext cx="11568544" cy="6317672"/>
          </a:xfrm>
        </p:spPr>
        <p:txBody>
          <a:bodyPr/>
          <a:lstStyle/>
          <a:p>
            <a:r>
              <a:rPr lang="es-ES" sz="2600" b="0" dirty="0" smtClean="0"/>
              <a:t>ESCUELA DE TRABAJO SOCIAL – CUNOC</a:t>
            </a:r>
            <a:br>
              <a:rPr lang="es-ES" sz="2600" b="0" dirty="0" smtClean="0"/>
            </a:br>
            <a:r>
              <a:rPr lang="es-ES" sz="2600" b="0" dirty="0" smtClean="0"/>
              <a:t>CURSO: INVESTIGACION CUALITATIVA</a:t>
            </a:r>
            <a:r>
              <a:rPr lang="es-ES" sz="3200" b="0" dirty="0" smtClean="0"/>
              <a:t/>
            </a:r>
            <a:br>
              <a:rPr lang="es-ES" sz="3200" b="0" dirty="0" smtClean="0"/>
            </a:br>
            <a:r>
              <a:rPr lang="es-ES" sz="3200" b="0" dirty="0" smtClean="0"/>
              <a:t/>
            </a:r>
            <a:br>
              <a:rPr lang="es-ES" sz="3200" b="0" dirty="0" smtClean="0"/>
            </a:br>
            <a:r>
              <a:rPr lang="es-ES" sz="3000" b="0" dirty="0" smtClean="0"/>
              <a:t>PLAN DE CLASES </a:t>
            </a:r>
            <a:r>
              <a:rPr lang="es-ES" b="0" dirty="0" smtClean="0"/>
              <a:t/>
            </a:r>
            <a:br>
              <a:rPr lang="es-ES" b="0" dirty="0" smtClean="0"/>
            </a:br>
            <a:r>
              <a:rPr lang="es-ES" b="0" dirty="0" smtClean="0"/>
              <a:t/>
            </a:r>
            <a:br>
              <a:rPr lang="es-ES" b="0" dirty="0" smtClean="0"/>
            </a:br>
            <a:r>
              <a:rPr lang="es-ES" sz="2600" b="0" dirty="0" smtClean="0"/>
              <a:t>1.</a:t>
            </a:r>
            <a:r>
              <a:rPr lang="es-ES" sz="2600" b="0" cap="none" dirty="0" smtClean="0"/>
              <a:t> Relación y tensiones entre Teoría, epistemología, lógica, metodología y técnicas de investigación.</a:t>
            </a:r>
            <a:br>
              <a:rPr lang="es-ES" sz="2600" b="0" cap="none" dirty="0" smtClean="0"/>
            </a:br>
            <a:r>
              <a:rPr lang="es-ES" sz="2600" b="0" cap="none" dirty="0" smtClean="0"/>
              <a:t>2. Características generales del método etnográfico. La etnografía como método para el desarrollo de teorías sociales.</a:t>
            </a:r>
            <a:br>
              <a:rPr lang="es-ES" sz="2600" b="0" cap="none" dirty="0" smtClean="0"/>
            </a:br>
            <a:r>
              <a:rPr lang="es-ES" sz="2600" b="0" cap="none" dirty="0" smtClean="0"/>
              <a:t>	</a:t>
            </a:r>
            <a:r>
              <a:rPr lang="es-ES" sz="2400" b="0" cap="none" dirty="0" smtClean="0"/>
              <a:t>2.1 Lectura de texto sobre investigación antropología de la pobreza 	 	(seis grupos harán una reseña de lo leído. 45 min).</a:t>
            </a:r>
            <a:br>
              <a:rPr lang="es-ES" sz="2400" b="0" cap="none" dirty="0" smtClean="0"/>
            </a:br>
            <a:r>
              <a:rPr lang="es-ES" sz="2400" b="0" cap="none" dirty="0" smtClean="0"/>
              <a:t>	2.1 Síntesis expositiva  sobre las características principales 	relacionadas con la aplicación del método etnográfico.</a:t>
            </a:r>
            <a:br>
              <a:rPr lang="es-ES" sz="2400" b="0" cap="none" dirty="0" smtClean="0"/>
            </a:br>
            <a:r>
              <a:rPr lang="es-ES" sz="2400" b="0" cap="none" dirty="0" smtClean="0"/>
              <a:t>3. La investigación acción participativa: sus fundamentos conceptuales, sus principios, sus enfoques y sus métodos.   </a:t>
            </a:r>
            <a:br>
              <a:rPr lang="es-ES" sz="2400" b="0" cap="none" dirty="0" smtClean="0"/>
            </a:br>
            <a:endParaRPr lang="es-GT" sz="2400" b="0" cap="none" dirty="0"/>
          </a:p>
        </p:txBody>
      </p:sp>
    </p:spTree>
    <p:extLst>
      <p:ext uri="{BB962C8B-B14F-4D97-AF65-F5344CB8AC3E}">
        <p14:creationId xmlns:p14="http://schemas.microsoft.com/office/powerpoint/2010/main" val="269875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07818" y="282198"/>
            <a:ext cx="11700163" cy="6283580"/>
          </a:xfrm>
          <a:prstGeom prst="rect">
            <a:avLst/>
          </a:prstGeom>
        </p:spPr>
        <p:txBody>
          <a:bodyPr wrap="square">
            <a:spAutoFit/>
          </a:bodyPr>
          <a:lstStyle/>
          <a:p>
            <a:pPr algn="just" fontAlgn="base" hangingPunct="0">
              <a:lnSpc>
                <a:spcPct val="107000"/>
              </a:lnSpc>
              <a:tabLst>
                <a:tab pos="-457200" algn="l"/>
              </a:tabLst>
            </a:pPr>
            <a:r>
              <a:rPr lang="es-ES_tradnl" sz="2600" spc="-15" dirty="0">
                <a:solidFill>
                  <a:prstClr val="black"/>
                </a:solidFill>
                <a:ea typeface="Times New Roman" panose="02020603050405020304" pitchFamily="18" charset="0"/>
                <a:cs typeface="Times New Roman" panose="02020603050405020304" pitchFamily="18" charset="0"/>
              </a:rPr>
              <a:t>“ </a:t>
            </a:r>
            <a:r>
              <a:rPr lang="es-ES_tradnl" sz="2500" spc="-15" dirty="0">
                <a:solidFill>
                  <a:prstClr val="black"/>
                </a:solidFill>
                <a:ea typeface="Times New Roman" panose="02020603050405020304" pitchFamily="18" charset="0"/>
                <a:cs typeface="Times New Roman" panose="02020603050405020304" pitchFamily="18" charset="0"/>
              </a:rPr>
              <a:t>Toda investigación comienza por el planteamiento de un problema, es decir, por una pregunta bien formulada que </a:t>
            </a:r>
            <a:r>
              <a:rPr lang="es-ES_tradnl" sz="2500" spc="-15" dirty="0" smtClean="0">
                <a:solidFill>
                  <a:prstClr val="black"/>
                </a:solidFill>
                <a:ea typeface="Times New Roman" panose="02020603050405020304" pitchFamily="18" charset="0"/>
                <a:cs typeface="Times New Roman" panose="02020603050405020304" pitchFamily="18" charset="0"/>
              </a:rPr>
              <a:t>está enraizada </a:t>
            </a:r>
            <a:r>
              <a:rPr lang="es-ES_tradnl" sz="2500" spc="-15" dirty="0">
                <a:solidFill>
                  <a:prstClr val="black"/>
                </a:solidFill>
                <a:ea typeface="Times New Roman" panose="02020603050405020304" pitchFamily="18" charset="0"/>
                <a:cs typeface="Times New Roman" panose="02020603050405020304" pitchFamily="18" charset="0"/>
              </a:rPr>
              <a:t>en una teoría o </a:t>
            </a:r>
            <a:r>
              <a:rPr lang="es-ES_tradnl" sz="2500" spc="-15" dirty="0" smtClean="0">
                <a:solidFill>
                  <a:prstClr val="black"/>
                </a:solidFill>
                <a:ea typeface="Times New Roman" panose="02020603050405020304" pitchFamily="18" charset="0"/>
                <a:cs typeface="Times New Roman" panose="02020603050405020304" pitchFamily="18" charset="0"/>
              </a:rPr>
              <a:t>en una </a:t>
            </a:r>
            <a:r>
              <a:rPr lang="es-ES_tradnl" sz="2500" spc="-15" dirty="0">
                <a:solidFill>
                  <a:prstClr val="black"/>
                </a:solidFill>
                <a:ea typeface="Times New Roman" panose="02020603050405020304" pitchFamily="18" charset="0"/>
                <a:cs typeface="Times New Roman" panose="02020603050405020304" pitchFamily="18" charset="0"/>
              </a:rPr>
              <a:t>tradición teórica y en </a:t>
            </a:r>
            <a:r>
              <a:rPr lang="es-ES_tradnl" sz="2500" spc="-15" dirty="0" smtClean="0">
                <a:solidFill>
                  <a:prstClr val="black"/>
                </a:solidFill>
                <a:ea typeface="Times New Roman" panose="02020603050405020304" pitchFamily="18" charset="0"/>
                <a:cs typeface="Times New Roman" panose="02020603050405020304" pitchFamily="18" charset="0"/>
              </a:rPr>
              <a:t>un cuerpo de </a:t>
            </a:r>
            <a:r>
              <a:rPr lang="es-ES_tradnl" sz="2500" spc="-15" dirty="0">
                <a:solidFill>
                  <a:prstClr val="black"/>
                </a:solidFill>
                <a:ea typeface="Times New Roman" panose="02020603050405020304" pitchFamily="18" charset="0"/>
                <a:cs typeface="Times New Roman" panose="02020603050405020304" pitchFamily="18" charset="0"/>
              </a:rPr>
              <a:t>conocimiento acumulado sobre una determinada temática en cuestión.  </a:t>
            </a:r>
            <a:endParaRPr lang="es-ES_tradnl" sz="2500" spc="-15" dirty="0" smtClean="0">
              <a:solidFill>
                <a:prstClr val="black"/>
              </a:solidFill>
              <a:ea typeface="Times New Roman" panose="02020603050405020304" pitchFamily="18" charset="0"/>
              <a:cs typeface="Times New Roman" panose="02020603050405020304" pitchFamily="18" charset="0"/>
            </a:endParaRPr>
          </a:p>
          <a:p>
            <a:pPr algn="just" fontAlgn="base" hangingPunct="0">
              <a:lnSpc>
                <a:spcPct val="107000"/>
              </a:lnSpc>
              <a:tabLst>
                <a:tab pos="-457200" algn="l"/>
              </a:tabLst>
            </a:pPr>
            <a:endParaRPr lang="es-ES_tradnl" sz="2500" spc="-15" dirty="0">
              <a:solidFill>
                <a:prstClr val="black"/>
              </a:solidFill>
              <a:ea typeface="Times New Roman" panose="02020603050405020304" pitchFamily="18" charset="0"/>
              <a:cs typeface="Times New Roman" panose="02020603050405020304" pitchFamily="18" charset="0"/>
            </a:endParaRPr>
          </a:p>
          <a:p>
            <a:pPr algn="just" fontAlgn="base" hangingPunct="0">
              <a:lnSpc>
                <a:spcPct val="107000"/>
              </a:lnSpc>
              <a:tabLst>
                <a:tab pos="-457200" algn="l"/>
              </a:tabLst>
            </a:pPr>
            <a:r>
              <a:rPr lang="es-ES_tradnl" sz="2500" spc="-15" dirty="0" smtClean="0">
                <a:solidFill>
                  <a:prstClr val="black"/>
                </a:solidFill>
                <a:ea typeface="Times New Roman" panose="02020603050405020304" pitchFamily="18" charset="0"/>
                <a:cs typeface="Times New Roman" panose="02020603050405020304" pitchFamily="18" charset="0"/>
              </a:rPr>
              <a:t>Una </a:t>
            </a:r>
            <a:r>
              <a:rPr lang="es-ES_tradnl" sz="2500" spc="-15" dirty="0">
                <a:solidFill>
                  <a:prstClr val="black"/>
                </a:solidFill>
                <a:ea typeface="Times New Roman" panose="02020603050405020304" pitchFamily="18" charset="0"/>
                <a:cs typeface="Times New Roman" panose="02020603050405020304" pitchFamily="18" charset="0"/>
              </a:rPr>
              <a:t>pregunta bien formulada, </a:t>
            </a:r>
            <a:r>
              <a:rPr lang="es-ES_tradnl" sz="2500" spc="-15" dirty="0" smtClean="0">
                <a:solidFill>
                  <a:prstClr val="black"/>
                </a:solidFill>
                <a:ea typeface="Times New Roman" panose="02020603050405020304" pitchFamily="18" charset="0"/>
                <a:cs typeface="Times New Roman" panose="02020603050405020304" pitchFamily="18" charset="0"/>
              </a:rPr>
              <a:t>depositada </a:t>
            </a:r>
            <a:r>
              <a:rPr lang="es-ES_tradnl" sz="2500" spc="-15" dirty="0">
                <a:solidFill>
                  <a:prstClr val="black"/>
                </a:solidFill>
                <a:ea typeface="Times New Roman" panose="02020603050405020304" pitchFamily="18" charset="0"/>
                <a:cs typeface="Times New Roman" panose="02020603050405020304" pitchFamily="18" charset="0"/>
              </a:rPr>
              <a:t>en un cuerpo teórico y relevante en relación con lo que se sabe del </a:t>
            </a:r>
            <a:r>
              <a:rPr lang="es-ES_tradnl" sz="2500" spc="-15" dirty="0" smtClean="0">
                <a:solidFill>
                  <a:prstClr val="black"/>
                </a:solidFill>
                <a:ea typeface="Times New Roman" panose="02020603050405020304" pitchFamily="18" charset="0"/>
                <a:cs typeface="Times New Roman" panose="02020603050405020304" pitchFamily="18" charset="0"/>
              </a:rPr>
              <a:t>tema </a:t>
            </a:r>
            <a:r>
              <a:rPr lang="es-ES_tradnl" sz="2500" spc="-15" dirty="0">
                <a:solidFill>
                  <a:prstClr val="black"/>
                </a:solidFill>
                <a:ea typeface="Times New Roman" panose="02020603050405020304" pitchFamily="18" charset="0"/>
                <a:cs typeface="Times New Roman" panose="02020603050405020304" pitchFamily="18" charset="0"/>
              </a:rPr>
              <a:t>conlleva siempre o casi siempre una respuesta provisional, es decir, </a:t>
            </a:r>
            <a:r>
              <a:rPr lang="es-ES_tradnl" sz="2500" spc="-15">
                <a:solidFill>
                  <a:prstClr val="black"/>
                </a:solidFill>
                <a:ea typeface="Times New Roman" panose="02020603050405020304" pitchFamily="18" charset="0"/>
                <a:cs typeface="Times New Roman" panose="02020603050405020304" pitchFamily="18" charset="0"/>
              </a:rPr>
              <a:t>una </a:t>
            </a:r>
            <a:r>
              <a:rPr lang="es-ES_tradnl" sz="2500" spc="-15" smtClean="0">
                <a:solidFill>
                  <a:prstClr val="black"/>
                </a:solidFill>
                <a:ea typeface="Times New Roman" panose="02020603050405020304" pitchFamily="18" charset="0"/>
                <a:cs typeface="Times New Roman" panose="02020603050405020304" pitchFamily="18" charset="0"/>
              </a:rPr>
              <a:t>hipótesis </a:t>
            </a:r>
            <a:r>
              <a:rPr lang="es-ES_tradnl" sz="2500" spc="-15" dirty="0">
                <a:solidFill>
                  <a:prstClr val="black"/>
                </a:solidFill>
                <a:ea typeface="Times New Roman" panose="02020603050405020304" pitchFamily="18" charset="0"/>
                <a:cs typeface="Times New Roman" panose="02020603050405020304" pitchFamily="18" charset="0"/>
              </a:rPr>
              <a:t>de trabajo. </a:t>
            </a:r>
            <a:endParaRPr lang="es-ES_tradnl" sz="2500" spc="-15" dirty="0" smtClean="0">
              <a:solidFill>
                <a:prstClr val="black"/>
              </a:solidFill>
              <a:ea typeface="Times New Roman" panose="02020603050405020304" pitchFamily="18" charset="0"/>
              <a:cs typeface="Times New Roman" panose="02020603050405020304" pitchFamily="18" charset="0"/>
            </a:endParaRPr>
          </a:p>
          <a:p>
            <a:pPr algn="just" fontAlgn="base" hangingPunct="0">
              <a:lnSpc>
                <a:spcPct val="107000"/>
              </a:lnSpc>
              <a:tabLst>
                <a:tab pos="-457200" algn="l"/>
              </a:tabLst>
            </a:pPr>
            <a:endParaRPr lang="es-ES_tradnl" sz="2500" spc="-15" dirty="0">
              <a:solidFill>
                <a:prstClr val="black"/>
              </a:solidFill>
              <a:ea typeface="Times New Roman" panose="02020603050405020304" pitchFamily="18" charset="0"/>
              <a:cs typeface="Times New Roman" panose="02020603050405020304" pitchFamily="18" charset="0"/>
            </a:endParaRPr>
          </a:p>
          <a:p>
            <a:pPr algn="just" fontAlgn="base" hangingPunct="0">
              <a:lnSpc>
                <a:spcPct val="107000"/>
              </a:lnSpc>
              <a:tabLst>
                <a:tab pos="-457200" algn="l"/>
              </a:tabLst>
            </a:pPr>
            <a:r>
              <a:rPr lang="es-ES_tradnl" sz="2500" spc="-15" dirty="0" smtClean="0">
                <a:solidFill>
                  <a:prstClr val="black"/>
                </a:solidFill>
                <a:ea typeface="Times New Roman" panose="02020603050405020304" pitchFamily="18" charset="0"/>
                <a:cs typeface="Times New Roman" panose="02020603050405020304" pitchFamily="18" charset="0"/>
              </a:rPr>
              <a:t>La </a:t>
            </a:r>
            <a:r>
              <a:rPr lang="es-ES_tradnl" sz="2500" spc="-15" dirty="0">
                <a:solidFill>
                  <a:prstClr val="black"/>
                </a:solidFill>
                <a:ea typeface="Times New Roman" panose="02020603050405020304" pitchFamily="18" charset="0"/>
                <a:cs typeface="Times New Roman" panose="02020603050405020304" pitchFamily="18" charset="0"/>
              </a:rPr>
              <a:t>hipótesis de trabajo, como </a:t>
            </a:r>
            <a:r>
              <a:rPr lang="es-ES_tradnl" sz="2500" spc="-15" dirty="0" smtClean="0">
                <a:solidFill>
                  <a:prstClr val="black"/>
                </a:solidFill>
                <a:ea typeface="Times New Roman" panose="02020603050405020304" pitchFamily="18" charset="0"/>
                <a:cs typeface="Times New Roman" panose="02020603050405020304" pitchFamily="18" charset="0"/>
              </a:rPr>
              <a:t>toda </a:t>
            </a:r>
            <a:r>
              <a:rPr lang="es-ES_tradnl" sz="2500" spc="-15" dirty="0">
                <a:solidFill>
                  <a:prstClr val="black"/>
                </a:solidFill>
                <a:ea typeface="Times New Roman" panose="02020603050405020304" pitchFamily="18" charset="0"/>
                <a:cs typeface="Times New Roman" panose="02020603050405020304" pitchFamily="18" charset="0"/>
              </a:rPr>
              <a:t>hipótesis, debe guardar consistencia lógica, debe ser compatible con el conocimiento </a:t>
            </a:r>
            <a:r>
              <a:rPr lang="es-ES_tradnl" sz="2500" spc="-15" dirty="0" smtClean="0">
                <a:solidFill>
                  <a:prstClr val="black"/>
                </a:solidFill>
                <a:ea typeface="Times New Roman" panose="02020603050405020304" pitchFamily="18" charset="0"/>
                <a:cs typeface="Times New Roman" panose="02020603050405020304" pitchFamily="18" charset="0"/>
              </a:rPr>
              <a:t>científico. </a:t>
            </a:r>
          </a:p>
          <a:p>
            <a:pPr algn="just" fontAlgn="base" hangingPunct="0">
              <a:lnSpc>
                <a:spcPct val="107000"/>
              </a:lnSpc>
              <a:tabLst>
                <a:tab pos="-457200" algn="l"/>
              </a:tabLst>
            </a:pPr>
            <a:endParaRPr lang="es-ES_tradnl" sz="2500" spc="-15" dirty="0">
              <a:solidFill>
                <a:prstClr val="black"/>
              </a:solidFill>
              <a:ea typeface="Times New Roman" panose="02020603050405020304" pitchFamily="18" charset="0"/>
              <a:cs typeface="Times New Roman" panose="02020603050405020304" pitchFamily="18" charset="0"/>
            </a:endParaRPr>
          </a:p>
          <a:p>
            <a:pPr algn="just" fontAlgn="base" hangingPunct="0">
              <a:lnSpc>
                <a:spcPct val="107000"/>
              </a:lnSpc>
              <a:tabLst>
                <a:tab pos="-457200" algn="l"/>
              </a:tabLst>
            </a:pPr>
            <a:r>
              <a:rPr lang="es-ES_tradnl" sz="2500" spc="-15" dirty="0" smtClean="0">
                <a:solidFill>
                  <a:prstClr val="black"/>
                </a:solidFill>
                <a:ea typeface="Times New Roman" panose="02020603050405020304" pitchFamily="18" charset="0"/>
                <a:cs typeface="Times New Roman" panose="02020603050405020304" pitchFamily="18" charset="0"/>
              </a:rPr>
              <a:t>Así </a:t>
            </a:r>
            <a:r>
              <a:rPr lang="es-ES_tradnl" sz="2500" spc="-15" dirty="0">
                <a:solidFill>
                  <a:prstClr val="black"/>
                </a:solidFill>
                <a:ea typeface="Times New Roman" panose="02020603050405020304" pitchFamily="18" charset="0"/>
                <a:cs typeface="Times New Roman" panose="02020603050405020304" pitchFamily="18" charset="0"/>
              </a:rPr>
              <a:t>como el problema de investigación no puede ser cualquier pregunta (sino que debe estar sostenida en el conocimiento científico disponible), una hipótesis, no es cualquier ocurrencia. </a:t>
            </a:r>
            <a:endParaRPr lang="es-GT" sz="25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453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66255" y="1380605"/>
            <a:ext cx="11533909" cy="5262979"/>
          </a:xfrm>
          <a:prstGeom prst="rect">
            <a:avLst/>
          </a:prstGeom>
        </p:spPr>
        <p:txBody>
          <a:bodyPr wrap="square">
            <a:spAutoFit/>
          </a:bodyPr>
          <a:lstStyle/>
          <a:p>
            <a:pPr algn="ctr" eaLnBrk="0" fontAlgn="base" hangingPunct="0">
              <a:spcBef>
                <a:spcPct val="0"/>
              </a:spcBef>
              <a:spcAft>
                <a:spcPct val="0"/>
              </a:spcAft>
            </a:pPr>
            <a:r>
              <a:rPr lang="es-GT" altLang="es-GT" sz="2400" dirty="0">
                <a:solidFill>
                  <a:prstClr val="black"/>
                </a:solidFill>
                <a:latin typeface="Times New Roman" panose="02020603050405020304" pitchFamily="18" charset="0"/>
              </a:rPr>
              <a:t>EL MARCO EPISTEMICO  (Piaget, J.) </a:t>
            </a:r>
          </a:p>
          <a:p>
            <a:pPr eaLnBrk="0" fontAlgn="base" hangingPunct="0">
              <a:spcBef>
                <a:spcPct val="0"/>
              </a:spcBef>
              <a:spcAft>
                <a:spcPct val="0"/>
              </a:spcAft>
            </a:pPr>
            <a:endParaRPr lang="es-GT" altLang="es-GT" sz="2400" dirty="0">
              <a:solidFill>
                <a:prstClr val="black"/>
              </a:solidFill>
              <a:latin typeface="Times New Roman" panose="02020603050405020304" pitchFamily="18" charset="0"/>
            </a:endParaRPr>
          </a:p>
          <a:p>
            <a:pPr algn="just" eaLnBrk="0" fontAlgn="base" hangingPunct="0">
              <a:spcBef>
                <a:spcPct val="0"/>
              </a:spcBef>
              <a:spcAft>
                <a:spcPct val="0"/>
              </a:spcAft>
            </a:pPr>
            <a:r>
              <a:rPr lang="es-GT" altLang="es-GT" sz="2400" dirty="0">
                <a:solidFill>
                  <a:prstClr val="black"/>
                </a:solidFill>
                <a:latin typeface="Times New Roman" panose="02020603050405020304" pitchFamily="18" charset="0"/>
              </a:rPr>
              <a:t>“ El aparato conceptual y el conjunto de las teorías que constituyen la ciencia aceptada en un momento histórico dado son factores que determinan de manera predominante las direcciones de la investigación científica. </a:t>
            </a:r>
            <a:endParaRPr lang="es-GT" altLang="es-GT" sz="2400" dirty="0" smtClean="0">
              <a:solidFill>
                <a:prstClr val="black"/>
              </a:solidFill>
              <a:latin typeface="Times New Roman" panose="02020603050405020304" pitchFamily="18" charset="0"/>
            </a:endParaRPr>
          </a:p>
          <a:p>
            <a:pPr algn="just" eaLnBrk="0" fontAlgn="base" hangingPunct="0">
              <a:spcBef>
                <a:spcPct val="0"/>
              </a:spcBef>
              <a:spcAft>
                <a:spcPct val="0"/>
              </a:spcAft>
            </a:pPr>
            <a:endParaRPr lang="es-GT" altLang="es-GT" sz="2400" dirty="0">
              <a:solidFill>
                <a:prstClr val="black"/>
              </a:solidFill>
              <a:latin typeface="Times New Roman" panose="02020603050405020304" pitchFamily="18" charset="0"/>
            </a:endParaRPr>
          </a:p>
          <a:p>
            <a:pPr algn="just" eaLnBrk="0" fontAlgn="base" hangingPunct="0">
              <a:spcBef>
                <a:spcPct val="0"/>
              </a:spcBef>
              <a:spcAft>
                <a:spcPct val="0"/>
              </a:spcAft>
            </a:pPr>
            <a:r>
              <a:rPr lang="es-GT" altLang="es-GT" sz="2400" dirty="0" smtClean="0">
                <a:solidFill>
                  <a:prstClr val="black"/>
                </a:solidFill>
                <a:latin typeface="Times New Roman" panose="02020603050405020304" pitchFamily="18" charset="0"/>
              </a:rPr>
              <a:t>Estas </a:t>
            </a:r>
            <a:r>
              <a:rPr lang="es-GT" altLang="es-GT" sz="2400" dirty="0">
                <a:solidFill>
                  <a:prstClr val="black"/>
                </a:solidFill>
                <a:latin typeface="Times New Roman" panose="02020603050405020304" pitchFamily="18" charset="0"/>
              </a:rPr>
              <a:t>últimas resultan, </a:t>
            </a:r>
            <a:r>
              <a:rPr lang="es-GT" altLang="es-GT" sz="2400" dirty="0" smtClean="0">
                <a:solidFill>
                  <a:prstClr val="black"/>
                </a:solidFill>
                <a:latin typeface="Times New Roman" panose="02020603050405020304" pitchFamily="18" charset="0"/>
              </a:rPr>
              <a:t>de </a:t>
            </a:r>
            <a:r>
              <a:rPr lang="es-GT" altLang="es-GT" sz="2400" dirty="0">
                <a:solidFill>
                  <a:prstClr val="black"/>
                </a:solidFill>
                <a:latin typeface="Times New Roman" panose="02020603050405020304" pitchFamily="18" charset="0"/>
              </a:rPr>
              <a:t>un consenso de la comunidad científica, que en la mayor parte de los casos permanece implícito. Ciertas líneas de investigación se destacan, otras encuentran poco o ningún apoyo. Algunos temas pasan a estar de "moda“ y se hipertrofian en detrimento de otros. Todo esto ocurre, en general, dentro de un mismo marco epistémico, pero puede llegar a cambiarlo cuando la profundización de un tema lleva a descubrimientos que permiten, ya sea la adquisición de instrumentos para abordar problemas hasta entonces inaccesibles, o bien la formulación de nuevas preguntas que modifican la </a:t>
            </a:r>
            <a:r>
              <a:rPr lang="es-GT" altLang="es-GT" sz="2400" dirty="0" err="1">
                <a:solidFill>
                  <a:prstClr val="black"/>
                </a:solidFill>
                <a:latin typeface="Times New Roman" panose="02020603050405020304" pitchFamily="18" charset="0"/>
              </a:rPr>
              <a:t>perspec</a:t>
            </a:r>
            <a:r>
              <a:rPr lang="es-GT" altLang="es-GT" sz="2400" dirty="0">
                <a:solidFill>
                  <a:prstClr val="black"/>
                </a:solidFill>
                <a:latin typeface="Times New Roman" panose="02020603050405020304" pitchFamily="18" charset="0"/>
              </a:rPr>
              <a:t> -</a:t>
            </a:r>
            <a:r>
              <a:rPr lang="es-GT" altLang="es-GT" sz="2400" dirty="0" err="1">
                <a:solidFill>
                  <a:prstClr val="black"/>
                </a:solidFill>
                <a:latin typeface="Times New Roman" panose="02020603050405020304" pitchFamily="18" charset="0"/>
              </a:rPr>
              <a:t>tiva</a:t>
            </a:r>
            <a:r>
              <a:rPr lang="es-GT" altLang="es-GT" sz="2400" dirty="0">
                <a:solidFill>
                  <a:prstClr val="black"/>
                </a:solidFill>
                <a:latin typeface="Times New Roman" panose="02020603050405020304" pitchFamily="18" charset="0"/>
              </a:rPr>
              <a:t> desde la cual se conduce la investigación”. (Piaget)</a:t>
            </a:r>
          </a:p>
        </p:txBody>
      </p:sp>
      <p:sp>
        <p:nvSpPr>
          <p:cNvPr id="7" name="CuadroTexto 6"/>
          <p:cNvSpPr txBox="1"/>
          <p:nvPr/>
        </p:nvSpPr>
        <p:spPr>
          <a:xfrm>
            <a:off x="2098964" y="315282"/>
            <a:ext cx="7793182" cy="553998"/>
          </a:xfrm>
          <a:prstGeom prst="rect">
            <a:avLst/>
          </a:prstGeom>
          <a:noFill/>
          <a:ln>
            <a:solidFill>
              <a:schemeClr val="accent1">
                <a:lumMod val="20000"/>
                <a:lumOff val="80000"/>
              </a:schemeClr>
            </a:solidFill>
          </a:ln>
        </p:spPr>
        <p:txBody>
          <a:bodyPr wrap="square" rtlCol="0" anchor="ctr" anchorCtr="1">
            <a:spAutoFit/>
          </a:bodyPr>
          <a:lstStyle/>
          <a:p>
            <a:r>
              <a:rPr lang="es-ES" sz="3000" dirty="0" smtClean="0">
                <a:solidFill>
                  <a:prstClr val="black"/>
                </a:solidFill>
              </a:rPr>
              <a:t>LA TEORIA</a:t>
            </a:r>
            <a:endParaRPr lang="es-GT" sz="3000" dirty="0">
              <a:solidFill>
                <a:prstClr val="black"/>
              </a:solidFill>
            </a:endParaRPr>
          </a:p>
        </p:txBody>
      </p:sp>
    </p:spTree>
    <p:extLst>
      <p:ext uri="{BB962C8B-B14F-4D97-AF65-F5344CB8AC3E}">
        <p14:creationId xmlns:p14="http://schemas.microsoft.com/office/powerpoint/2010/main" val="235373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28599" y="117693"/>
            <a:ext cx="11783291" cy="6740307"/>
          </a:xfrm>
          <a:prstGeom prst="rect">
            <a:avLst/>
          </a:prstGeom>
        </p:spPr>
        <p:txBody>
          <a:bodyPr wrap="square">
            <a:spAutoFit/>
          </a:bodyPr>
          <a:lstStyle/>
          <a:p>
            <a:pPr lvl="0" algn="ctr" eaLnBrk="0" fontAlgn="base" hangingPunct="0">
              <a:spcBef>
                <a:spcPct val="0"/>
              </a:spcBef>
              <a:spcAft>
                <a:spcPct val="0"/>
              </a:spcAft>
              <a:defRPr/>
            </a:pPr>
            <a:r>
              <a:rPr lang="es-ES" sz="2400" dirty="0" smtClean="0">
                <a:solidFill>
                  <a:prstClr val="black"/>
                </a:solidFill>
                <a:latin typeface="Times New Roman" panose="02020603050405020304" pitchFamily="18" charset="0"/>
              </a:rPr>
              <a:t>LOS VINCULOS DE LAS TEORIAS Y LOS METODOS CON LOS PARADIGMAS</a:t>
            </a:r>
          </a:p>
          <a:p>
            <a:pPr lvl="0" algn="ctr" eaLnBrk="0" fontAlgn="base" hangingPunct="0">
              <a:spcBef>
                <a:spcPct val="0"/>
              </a:spcBef>
              <a:spcAft>
                <a:spcPct val="0"/>
              </a:spcAft>
              <a:defRPr/>
            </a:pPr>
            <a:endParaRPr lang="es-ES" sz="2400" dirty="0">
              <a:solidFill>
                <a:prstClr val="black"/>
              </a:solidFill>
              <a:latin typeface="Times New Roman" panose="02020603050405020304" pitchFamily="18" charset="0"/>
            </a:endParaRPr>
          </a:p>
          <a:p>
            <a:pPr lvl="0" algn="ctr" eaLnBrk="0" fontAlgn="base" hangingPunct="0">
              <a:spcBef>
                <a:spcPct val="0"/>
              </a:spcBef>
              <a:spcAft>
                <a:spcPct val="0"/>
              </a:spcAft>
              <a:defRPr/>
            </a:pPr>
            <a:r>
              <a:rPr lang="es-ES" sz="2400" dirty="0" smtClean="0">
                <a:solidFill>
                  <a:prstClr val="black"/>
                </a:solidFill>
                <a:latin typeface="Times New Roman" panose="02020603050405020304" pitchFamily="18" charset="0"/>
              </a:rPr>
              <a:t>NOCIONES  </a:t>
            </a:r>
            <a:r>
              <a:rPr lang="es-ES" sz="2400" dirty="0">
                <a:solidFill>
                  <a:prstClr val="black"/>
                </a:solidFill>
                <a:latin typeface="Times New Roman" panose="02020603050405020304" pitchFamily="18" charset="0"/>
              </a:rPr>
              <a:t>SOBRE </a:t>
            </a:r>
            <a:r>
              <a:rPr lang="es-ES" sz="2400" dirty="0" smtClean="0">
                <a:solidFill>
                  <a:prstClr val="black"/>
                </a:solidFill>
                <a:latin typeface="Times New Roman" panose="02020603050405020304" pitchFamily="18" charset="0"/>
              </a:rPr>
              <a:t>LOS PARADIGMAS</a:t>
            </a:r>
            <a:endParaRPr lang="es-ES" sz="2400" dirty="0">
              <a:solidFill>
                <a:prstClr val="black"/>
              </a:solidFill>
              <a:latin typeface="Times New Roman" panose="02020603050405020304" pitchFamily="18" charset="0"/>
            </a:endParaRPr>
          </a:p>
          <a:p>
            <a:pPr lvl="0" algn="ctr" eaLnBrk="0" fontAlgn="base" hangingPunct="0">
              <a:spcBef>
                <a:spcPct val="0"/>
              </a:spcBef>
              <a:spcAft>
                <a:spcPct val="0"/>
              </a:spcAft>
              <a:defRPr/>
            </a:pPr>
            <a:endParaRPr lang="es-ES" sz="2400" dirty="0">
              <a:solidFill>
                <a:prstClr val="black"/>
              </a:solidFill>
              <a:latin typeface="Times New Roman" panose="02020603050405020304" pitchFamily="18" charset="0"/>
            </a:endParaRPr>
          </a:p>
          <a:p>
            <a:pPr marL="342900" lvl="0" indent="-342900" eaLnBrk="0" fontAlgn="base" hangingPunct="0">
              <a:spcBef>
                <a:spcPct val="0"/>
              </a:spcBef>
              <a:spcAft>
                <a:spcPct val="0"/>
              </a:spcAft>
              <a:buFont typeface="Wingdings" panose="05000000000000000000" pitchFamily="2" charset="2"/>
              <a:buChar char="Ø"/>
              <a:defRPr/>
            </a:pPr>
            <a:r>
              <a:rPr lang="es-ES" sz="2400" dirty="0">
                <a:solidFill>
                  <a:prstClr val="black"/>
                </a:solidFill>
                <a:latin typeface="Times New Roman" panose="02020603050405020304" pitchFamily="18" charset="0"/>
              </a:rPr>
              <a:t>Tomas Kuhn desarrolló una teoría sobre las revoluciones científicas. Afirmaba que, en cada época aparecían o surgían y se sustituían PARADIGMAS</a:t>
            </a:r>
            <a:r>
              <a:rPr lang="es-ES" sz="2400" dirty="0" smtClean="0">
                <a:solidFill>
                  <a:prstClr val="black"/>
                </a:solidFill>
                <a:latin typeface="Times New Roman" panose="02020603050405020304" pitchFamily="18" charset="0"/>
              </a:rPr>
              <a:t>.</a:t>
            </a:r>
          </a:p>
          <a:p>
            <a:pPr marL="342900" lvl="0" indent="-342900" eaLnBrk="0" fontAlgn="base" hangingPunct="0">
              <a:spcBef>
                <a:spcPct val="0"/>
              </a:spcBef>
              <a:spcAft>
                <a:spcPct val="0"/>
              </a:spcAft>
              <a:buFont typeface="Wingdings" panose="05000000000000000000" pitchFamily="2" charset="2"/>
              <a:buChar char="Ø"/>
              <a:defRPr/>
            </a:pPr>
            <a:endParaRPr lang="es-ES" sz="2400" dirty="0">
              <a:solidFill>
                <a:prstClr val="black"/>
              </a:solidFill>
              <a:latin typeface="Times New Roman" panose="02020603050405020304" pitchFamily="18" charset="0"/>
            </a:endParaRPr>
          </a:p>
          <a:p>
            <a:pPr marL="342900" lvl="0" indent="-342900" eaLnBrk="0" fontAlgn="base" hangingPunct="0">
              <a:spcBef>
                <a:spcPct val="0"/>
              </a:spcBef>
              <a:spcAft>
                <a:spcPct val="0"/>
              </a:spcAft>
              <a:buFont typeface="Wingdings" panose="05000000000000000000" pitchFamily="2" charset="2"/>
              <a:buChar char="Ø"/>
              <a:defRPr/>
            </a:pPr>
            <a:r>
              <a:rPr lang="es-ES" sz="2400" dirty="0">
                <a:solidFill>
                  <a:prstClr val="black"/>
                </a:solidFill>
                <a:latin typeface="Times New Roman" panose="02020603050405020304" pitchFamily="18" charset="0"/>
              </a:rPr>
              <a:t>PARADIGMA: entendida como “ una concepción particular que establece cuál es el tipo de ideal científico, de modelo a seguir en la investigación  científica” (Piaget</a:t>
            </a:r>
            <a:r>
              <a:rPr lang="es-ES" sz="2400" dirty="0" smtClean="0">
                <a:solidFill>
                  <a:prstClr val="black"/>
                </a:solidFill>
                <a:latin typeface="Times New Roman" panose="02020603050405020304" pitchFamily="18" charset="0"/>
              </a:rPr>
              <a:t>).</a:t>
            </a:r>
          </a:p>
          <a:p>
            <a:pPr marL="342900" lvl="0" indent="-342900" eaLnBrk="0" fontAlgn="base" hangingPunct="0">
              <a:spcBef>
                <a:spcPct val="0"/>
              </a:spcBef>
              <a:spcAft>
                <a:spcPct val="0"/>
              </a:spcAft>
              <a:buFont typeface="Wingdings" panose="05000000000000000000" pitchFamily="2" charset="2"/>
              <a:buChar char="Ø"/>
              <a:defRPr/>
            </a:pPr>
            <a:endParaRPr lang="es-ES" sz="2400" dirty="0">
              <a:solidFill>
                <a:prstClr val="black"/>
              </a:solidFill>
              <a:latin typeface="Times New Roman" panose="02020603050405020304" pitchFamily="18" charset="0"/>
            </a:endParaRPr>
          </a:p>
          <a:p>
            <a:pPr marL="342900" lvl="0" indent="-342900" eaLnBrk="0" fontAlgn="base" hangingPunct="0">
              <a:spcBef>
                <a:spcPct val="0"/>
              </a:spcBef>
              <a:spcAft>
                <a:spcPct val="0"/>
              </a:spcAft>
              <a:buFont typeface="Wingdings" panose="05000000000000000000" pitchFamily="2" charset="2"/>
              <a:buChar char="Ø"/>
              <a:defRPr/>
            </a:pPr>
            <a:r>
              <a:rPr lang="es-ES" sz="2400" dirty="0">
                <a:solidFill>
                  <a:prstClr val="black"/>
                </a:solidFill>
                <a:latin typeface="Times New Roman" panose="02020603050405020304" pitchFamily="18" charset="0"/>
              </a:rPr>
              <a:t>Los criterios por los cuales una investigación  es considerada  como científicamente aceptable , los criterios que determinan las líneas de investigación quedan, según </a:t>
            </a:r>
            <a:r>
              <a:rPr lang="es-ES" sz="2400" dirty="0" err="1">
                <a:solidFill>
                  <a:prstClr val="black"/>
                </a:solidFill>
                <a:latin typeface="Times New Roman" panose="02020603050405020304" pitchFamily="18" charset="0"/>
              </a:rPr>
              <a:t>Khun</a:t>
            </a:r>
            <a:r>
              <a:rPr lang="es-ES" sz="2400" dirty="0">
                <a:solidFill>
                  <a:prstClr val="black"/>
                </a:solidFill>
                <a:latin typeface="Times New Roman" panose="02020603050405020304" pitchFamily="18" charset="0"/>
              </a:rPr>
              <a:t>, determinadas en gran medida por el paradigma dominante en ese lugar y momento histórico</a:t>
            </a:r>
            <a:r>
              <a:rPr lang="es-ES" sz="2400" dirty="0" smtClean="0">
                <a:solidFill>
                  <a:prstClr val="black"/>
                </a:solidFill>
                <a:latin typeface="Times New Roman" panose="02020603050405020304" pitchFamily="18" charset="0"/>
              </a:rPr>
              <a:t>.</a:t>
            </a:r>
          </a:p>
          <a:p>
            <a:pPr marL="342900" lvl="0" indent="-342900" eaLnBrk="0" fontAlgn="base" hangingPunct="0">
              <a:spcBef>
                <a:spcPct val="0"/>
              </a:spcBef>
              <a:spcAft>
                <a:spcPct val="0"/>
              </a:spcAft>
              <a:buFont typeface="Wingdings" panose="05000000000000000000" pitchFamily="2" charset="2"/>
              <a:buChar char="Ø"/>
              <a:defRPr/>
            </a:pPr>
            <a:endParaRPr lang="es-ES" sz="2400" dirty="0">
              <a:solidFill>
                <a:prstClr val="black"/>
              </a:solidFill>
              <a:latin typeface="Times New Roman" panose="02020603050405020304" pitchFamily="18" charset="0"/>
            </a:endParaRPr>
          </a:p>
          <a:p>
            <a:pPr marL="342900" lvl="0" indent="-342900" eaLnBrk="0" fontAlgn="base" hangingPunct="0">
              <a:spcBef>
                <a:spcPct val="0"/>
              </a:spcBef>
              <a:spcAft>
                <a:spcPct val="0"/>
              </a:spcAft>
              <a:buFont typeface="Wingdings" panose="05000000000000000000" pitchFamily="2" charset="2"/>
              <a:buChar char="Ø"/>
              <a:defRPr/>
            </a:pPr>
            <a:r>
              <a:rPr lang="es-ES" sz="2400" dirty="0">
                <a:solidFill>
                  <a:prstClr val="black"/>
                </a:solidFill>
                <a:latin typeface="Times New Roman" panose="02020603050405020304" pitchFamily="18" charset="0"/>
              </a:rPr>
              <a:t>Crítica: el aporte de Kuhn es importante, pero está fuertemente inclinado por la sociología del conocimiento, y no basado en la epistemología misma, a la cual pertenece el concepto marco epistémico ( Piaget). </a:t>
            </a:r>
            <a:endParaRPr lang="es-GT" sz="2400"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375333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847850" y="0"/>
            <a:ext cx="851535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fontAlgn="base">
              <a:lnSpc>
                <a:spcPct val="100000"/>
              </a:lnSpc>
              <a:spcBef>
                <a:spcPct val="50000"/>
              </a:spcBef>
              <a:spcAft>
                <a:spcPct val="0"/>
              </a:spcAft>
              <a:buClrTx/>
              <a:buFontTx/>
              <a:buNone/>
            </a:pPr>
            <a:endParaRPr lang="es-ES" altLang="es-GT" sz="2400">
              <a:solidFill>
                <a:prstClr val="black"/>
              </a:solidFill>
              <a:latin typeface="Comic Sans MS" panose="030F0702030302020204" pitchFamily="66" charset="0"/>
            </a:endParaRPr>
          </a:p>
          <a:p>
            <a:pPr fontAlgn="base">
              <a:lnSpc>
                <a:spcPct val="100000"/>
              </a:lnSpc>
              <a:spcBef>
                <a:spcPct val="50000"/>
              </a:spcBef>
              <a:spcAft>
                <a:spcPct val="0"/>
              </a:spcAft>
              <a:buClrTx/>
              <a:buFontTx/>
              <a:buNone/>
            </a:pPr>
            <a:endParaRPr lang="es-ES" altLang="es-GT" sz="2400">
              <a:solidFill>
                <a:prstClr val="black"/>
              </a:solidFill>
              <a:latin typeface="Comic Sans MS" panose="030F0702030302020204" pitchFamily="66" charset="0"/>
            </a:endParaRPr>
          </a:p>
          <a:p>
            <a:pPr fontAlgn="base">
              <a:lnSpc>
                <a:spcPct val="100000"/>
              </a:lnSpc>
              <a:spcBef>
                <a:spcPct val="50000"/>
              </a:spcBef>
              <a:spcAft>
                <a:spcPct val="0"/>
              </a:spcAft>
              <a:buClrTx/>
              <a:buFontTx/>
              <a:buNone/>
            </a:pPr>
            <a:endParaRPr lang="es-ES" altLang="es-GT" sz="2400">
              <a:solidFill>
                <a:prstClr val="black"/>
              </a:solidFill>
              <a:latin typeface="Comic Sans MS" panose="030F0702030302020204" pitchFamily="66" charset="0"/>
            </a:endParaRPr>
          </a:p>
          <a:p>
            <a:pPr fontAlgn="base">
              <a:lnSpc>
                <a:spcPct val="100000"/>
              </a:lnSpc>
              <a:spcBef>
                <a:spcPct val="50000"/>
              </a:spcBef>
              <a:spcAft>
                <a:spcPct val="0"/>
              </a:spcAft>
              <a:buClrTx/>
              <a:buFontTx/>
              <a:buNone/>
            </a:pPr>
            <a:endParaRPr lang="es-ES" altLang="es-GT" sz="2400">
              <a:solidFill>
                <a:prstClr val="black"/>
              </a:solidFill>
              <a:latin typeface="Comic Sans MS" panose="030F0702030302020204" pitchFamily="66" charset="0"/>
            </a:endParaRPr>
          </a:p>
          <a:p>
            <a:pPr fontAlgn="base">
              <a:lnSpc>
                <a:spcPct val="100000"/>
              </a:lnSpc>
              <a:spcBef>
                <a:spcPct val="50000"/>
              </a:spcBef>
              <a:spcAft>
                <a:spcPct val="0"/>
              </a:spcAft>
              <a:buClrTx/>
              <a:buFontTx/>
              <a:buNone/>
            </a:pPr>
            <a:endParaRPr lang="es-ES" altLang="es-GT" sz="2400">
              <a:solidFill>
                <a:prstClr val="black"/>
              </a:solidFill>
              <a:latin typeface="Comic Sans MS" panose="030F0702030302020204" pitchFamily="66" charset="0"/>
            </a:endParaRPr>
          </a:p>
          <a:p>
            <a:pPr fontAlgn="base">
              <a:lnSpc>
                <a:spcPct val="100000"/>
              </a:lnSpc>
              <a:spcBef>
                <a:spcPct val="50000"/>
              </a:spcBef>
              <a:spcAft>
                <a:spcPct val="0"/>
              </a:spcAft>
              <a:buClrTx/>
              <a:buFontTx/>
              <a:buNone/>
            </a:pPr>
            <a:endParaRPr lang="es-ES" altLang="es-GT" sz="2400">
              <a:solidFill>
                <a:prstClr val="black"/>
              </a:solidFill>
              <a:latin typeface="Comic Sans MS" panose="030F0702030302020204" pitchFamily="66" charset="0"/>
            </a:endParaRPr>
          </a:p>
          <a:p>
            <a:pPr fontAlgn="base">
              <a:lnSpc>
                <a:spcPct val="100000"/>
              </a:lnSpc>
              <a:spcBef>
                <a:spcPct val="50000"/>
              </a:spcBef>
              <a:spcAft>
                <a:spcPct val="0"/>
              </a:spcAft>
              <a:buClrTx/>
              <a:buFontTx/>
              <a:buNone/>
            </a:pPr>
            <a:endParaRPr lang="es-ES" altLang="es-GT" sz="2400">
              <a:solidFill>
                <a:prstClr val="black"/>
              </a:solidFill>
              <a:latin typeface="Comic Sans MS" panose="030F0702030302020204" pitchFamily="66" charset="0"/>
            </a:endParaRPr>
          </a:p>
          <a:p>
            <a:pPr fontAlgn="base">
              <a:lnSpc>
                <a:spcPct val="100000"/>
              </a:lnSpc>
              <a:spcBef>
                <a:spcPct val="50000"/>
              </a:spcBef>
              <a:spcAft>
                <a:spcPct val="0"/>
              </a:spcAft>
              <a:buClrTx/>
              <a:buFontTx/>
              <a:buNone/>
            </a:pPr>
            <a:endParaRPr lang="es-ES" altLang="es-GT" sz="2400">
              <a:solidFill>
                <a:prstClr val="black"/>
              </a:solidFill>
              <a:latin typeface="Comic Sans MS" panose="030F0702030302020204" pitchFamily="66" charset="0"/>
            </a:endParaRPr>
          </a:p>
          <a:p>
            <a:pPr fontAlgn="base">
              <a:lnSpc>
                <a:spcPct val="100000"/>
              </a:lnSpc>
              <a:spcBef>
                <a:spcPct val="50000"/>
              </a:spcBef>
              <a:spcAft>
                <a:spcPct val="0"/>
              </a:spcAft>
              <a:buClrTx/>
              <a:buFontTx/>
              <a:buNone/>
            </a:pPr>
            <a:endParaRPr lang="es-ES" altLang="es-GT" sz="2400">
              <a:solidFill>
                <a:prstClr val="black"/>
              </a:solidFill>
              <a:latin typeface="Comic Sans MS" panose="030F0702030302020204" pitchFamily="66" charset="0"/>
            </a:endParaRPr>
          </a:p>
          <a:p>
            <a:pPr fontAlgn="base">
              <a:lnSpc>
                <a:spcPct val="100000"/>
              </a:lnSpc>
              <a:spcBef>
                <a:spcPct val="50000"/>
              </a:spcBef>
              <a:spcAft>
                <a:spcPct val="0"/>
              </a:spcAft>
              <a:buClrTx/>
              <a:buFontTx/>
              <a:buNone/>
            </a:pPr>
            <a:endParaRPr lang="es-ES" altLang="es-GT" sz="2400">
              <a:solidFill>
                <a:prstClr val="black"/>
              </a:solidFill>
              <a:latin typeface="Comic Sans MS" panose="030F0702030302020204" pitchFamily="66" charset="0"/>
            </a:endParaRPr>
          </a:p>
          <a:p>
            <a:pPr fontAlgn="base">
              <a:lnSpc>
                <a:spcPct val="100000"/>
              </a:lnSpc>
              <a:spcBef>
                <a:spcPct val="50000"/>
              </a:spcBef>
              <a:spcAft>
                <a:spcPct val="0"/>
              </a:spcAft>
              <a:buClrTx/>
              <a:buFontTx/>
              <a:buNone/>
            </a:pPr>
            <a:endParaRPr lang="es-ES" altLang="es-GT" sz="2400">
              <a:solidFill>
                <a:prstClr val="black"/>
              </a:solidFill>
              <a:latin typeface="Comic Sans MS" panose="030F0702030302020204" pitchFamily="66" charset="0"/>
            </a:endParaRPr>
          </a:p>
        </p:txBody>
      </p:sp>
      <p:sp>
        <p:nvSpPr>
          <p:cNvPr id="48131" name="Text Box 3"/>
          <p:cNvSpPr txBox="1">
            <a:spLocks noChangeArrowheads="1"/>
          </p:cNvSpPr>
          <p:nvPr/>
        </p:nvSpPr>
        <p:spPr bwMode="auto">
          <a:xfrm>
            <a:off x="1992313" y="333375"/>
            <a:ext cx="80772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fontAlgn="base">
              <a:lnSpc>
                <a:spcPct val="50000"/>
              </a:lnSpc>
              <a:spcBef>
                <a:spcPct val="50000"/>
              </a:spcBef>
              <a:spcAft>
                <a:spcPct val="0"/>
              </a:spcAft>
              <a:buClrTx/>
              <a:buFontTx/>
              <a:buNone/>
            </a:pPr>
            <a:r>
              <a:rPr lang="es-ES" altLang="es-GT" sz="2500" b="1">
                <a:solidFill>
                  <a:srgbClr val="FF0000"/>
                </a:solidFill>
                <a:latin typeface="Californian FB" panose="0207040306080B030204" pitchFamily="18" charset="0"/>
              </a:rPr>
              <a:t>Principales corrientes paradigmáticas </a:t>
            </a:r>
          </a:p>
          <a:p>
            <a:pPr algn="ctr" fontAlgn="base">
              <a:lnSpc>
                <a:spcPct val="50000"/>
              </a:lnSpc>
              <a:spcBef>
                <a:spcPct val="50000"/>
              </a:spcBef>
              <a:spcAft>
                <a:spcPct val="0"/>
              </a:spcAft>
              <a:buClrTx/>
              <a:buFontTx/>
              <a:buNone/>
            </a:pPr>
            <a:r>
              <a:rPr lang="es-ES" altLang="es-GT" sz="2500" b="1">
                <a:solidFill>
                  <a:srgbClr val="FF0000"/>
                </a:solidFill>
                <a:latin typeface="Californian FB" panose="0207040306080B030204" pitchFamily="18" charset="0"/>
              </a:rPr>
              <a:t>en las ciencias sociales</a:t>
            </a:r>
          </a:p>
        </p:txBody>
      </p:sp>
      <p:sp>
        <p:nvSpPr>
          <p:cNvPr id="48132" name="Text Box 4"/>
          <p:cNvSpPr txBox="1">
            <a:spLocks noChangeArrowheads="1"/>
          </p:cNvSpPr>
          <p:nvPr/>
        </p:nvSpPr>
        <p:spPr bwMode="auto">
          <a:xfrm>
            <a:off x="678427" y="1052513"/>
            <a:ext cx="10456606" cy="567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marL="457200" indent="-457200">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914400" indent="-45720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371600" indent="-4572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fontAlgn="base">
              <a:lnSpc>
                <a:spcPct val="100000"/>
              </a:lnSpc>
              <a:spcBef>
                <a:spcPct val="50000"/>
              </a:spcBef>
              <a:spcAft>
                <a:spcPct val="0"/>
              </a:spcAft>
              <a:buClrTx/>
              <a:buFontTx/>
              <a:buChar char="•"/>
            </a:pPr>
            <a:r>
              <a:rPr lang="es-ES" altLang="es-GT" sz="1800" dirty="0">
                <a:solidFill>
                  <a:prstClr val="black"/>
                </a:solidFill>
                <a:latin typeface="Comic Sans MS" panose="030F0702030302020204" pitchFamily="66" charset="0"/>
              </a:rPr>
              <a:t>Los investigadores utilizan esquemas conceptuales compuestos por elementos epistemológicos, teóricos y metodológicos, como orientadores de su trabajo intelectual. </a:t>
            </a:r>
          </a:p>
          <a:p>
            <a:pPr lvl="1" fontAlgn="base">
              <a:lnSpc>
                <a:spcPct val="100000"/>
              </a:lnSpc>
              <a:spcBef>
                <a:spcPct val="50000"/>
              </a:spcBef>
              <a:spcAft>
                <a:spcPct val="0"/>
              </a:spcAft>
              <a:buClrTx/>
              <a:buFontTx/>
              <a:buChar char="•"/>
            </a:pPr>
            <a:r>
              <a:rPr lang="es-ES" altLang="es-GT" dirty="0">
                <a:solidFill>
                  <a:prstClr val="black"/>
                </a:solidFill>
                <a:latin typeface="Comic Sans MS" panose="030F0702030302020204" pitchFamily="66" charset="0"/>
              </a:rPr>
              <a:t>Esquemas teórico metodológicos = PARADIGMAS</a:t>
            </a:r>
          </a:p>
          <a:p>
            <a:pPr lvl="1" fontAlgn="base">
              <a:lnSpc>
                <a:spcPct val="100000"/>
              </a:lnSpc>
              <a:spcBef>
                <a:spcPct val="50000"/>
              </a:spcBef>
              <a:spcAft>
                <a:spcPct val="0"/>
              </a:spcAft>
              <a:buClrTx/>
              <a:buFontTx/>
              <a:buChar char="•"/>
            </a:pPr>
            <a:endParaRPr lang="es-ES" altLang="es-GT" dirty="0">
              <a:solidFill>
                <a:prstClr val="black"/>
              </a:solidFill>
              <a:latin typeface="Comic Sans MS" panose="030F0702030302020204" pitchFamily="66" charset="0"/>
            </a:endParaRPr>
          </a:p>
          <a:p>
            <a:pPr lvl="1" fontAlgn="base">
              <a:lnSpc>
                <a:spcPct val="100000"/>
              </a:lnSpc>
              <a:spcBef>
                <a:spcPct val="50000"/>
              </a:spcBef>
              <a:spcAft>
                <a:spcPct val="0"/>
              </a:spcAft>
              <a:buClrTx/>
              <a:buFontTx/>
              <a:buChar char="•"/>
            </a:pPr>
            <a:r>
              <a:rPr lang="es-ES" altLang="es-GT" sz="1400" dirty="0">
                <a:solidFill>
                  <a:prstClr val="black"/>
                </a:solidFill>
                <a:latin typeface="Comic Sans MS" panose="030F0702030302020204" pitchFamily="66" charset="0"/>
              </a:rPr>
              <a:t>Concepciones                      Paradigmas de                  </a:t>
            </a:r>
            <a:r>
              <a:rPr lang="es-ES" altLang="es-GT" sz="1400" dirty="0" err="1">
                <a:solidFill>
                  <a:prstClr val="black"/>
                </a:solidFill>
                <a:latin typeface="Comic Sans MS" panose="030F0702030302020204" pitchFamily="66" charset="0"/>
              </a:rPr>
              <a:t>Investi</a:t>
            </a:r>
            <a:endParaRPr lang="es-ES" altLang="es-GT" sz="1400" dirty="0">
              <a:solidFill>
                <a:prstClr val="black"/>
              </a:solidFill>
              <a:latin typeface="Comic Sans MS" panose="030F0702030302020204" pitchFamily="66" charset="0"/>
            </a:endParaRPr>
          </a:p>
          <a:p>
            <a:pPr lvl="1" fontAlgn="base">
              <a:lnSpc>
                <a:spcPct val="100000"/>
              </a:lnSpc>
              <a:spcBef>
                <a:spcPct val="50000"/>
              </a:spcBef>
              <a:spcAft>
                <a:spcPct val="0"/>
              </a:spcAft>
              <a:buClrTx/>
              <a:buFontTx/>
              <a:buNone/>
            </a:pPr>
            <a:r>
              <a:rPr lang="es-ES" altLang="es-GT" sz="1400" dirty="0">
                <a:solidFill>
                  <a:prstClr val="black"/>
                </a:solidFill>
                <a:latin typeface="Comic Sans MS" panose="030F0702030302020204" pitchFamily="66" charset="0"/>
              </a:rPr>
              <a:t>         filosóficas                          Investigación                    </a:t>
            </a:r>
            <a:r>
              <a:rPr lang="es-ES" altLang="es-GT" sz="1400" dirty="0" err="1">
                <a:solidFill>
                  <a:prstClr val="black"/>
                </a:solidFill>
                <a:latin typeface="Comic Sans MS" panose="030F0702030302020204" pitchFamily="66" charset="0"/>
              </a:rPr>
              <a:t>gaciones</a:t>
            </a:r>
            <a:endParaRPr lang="es-ES" altLang="es-GT" sz="1400" dirty="0">
              <a:solidFill>
                <a:prstClr val="black"/>
              </a:solidFill>
              <a:latin typeface="Comic Sans MS" panose="030F0702030302020204" pitchFamily="66" charset="0"/>
            </a:endParaRPr>
          </a:p>
          <a:p>
            <a:pPr lvl="1" fontAlgn="base">
              <a:lnSpc>
                <a:spcPct val="100000"/>
              </a:lnSpc>
              <a:spcBef>
                <a:spcPct val="50000"/>
              </a:spcBef>
              <a:spcAft>
                <a:spcPct val="0"/>
              </a:spcAft>
              <a:buClrTx/>
              <a:buFontTx/>
              <a:buNone/>
            </a:pPr>
            <a:endParaRPr lang="es-ES" altLang="es-GT" sz="1400" dirty="0">
              <a:solidFill>
                <a:prstClr val="black"/>
              </a:solidFill>
              <a:latin typeface="Comic Sans MS" panose="030F0702030302020204" pitchFamily="66" charset="0"/>
            </a:endParaRPr>
          </a:p>
          <a:p>
            <a:pPr lvl="1" fontAlgn="base">
              <a:lnSpc>
                <a:spcPct val="100000"/>
              </a:lnSpc>
              <a:spcBef>
                <a:spcPct val="50000"/>
              </a:spcBef>
              <a:spcAft>
                <a:spcPct val="0"/>
              </a:spcAft>
              <a:buClrTx/>
              <a:buFontTx/>
              <a:buNone/>
            </a:pPr>
            <a:endParaRPr lang="es-ES" altLang="es-GT" sz="1400" dirty="0">
              <a:solidFill>
                <a:prstClr val="black"/>
              </a:solidFill>
              <a:latin typeface="Comic Sans MS" panose="030F0702030302020204" pitchFamily="66" charset="0"/>
            </a:endParaRPr>
          </a:p>
          <a:p>
            <a:pPr lvl="1" fontAlgn="base">
              <a:lnSpc>
                <a:spcPct val="100000"/>
              </a:lnSpc>
              <a:spcBef>
                <a:spcPct val="50000"/>
              </a:spcBef>
              <a:spcAft>
                <a:spcPct val="0"/>
              </a:spcAft>
              <a:buClrTx/>
              <a:buFontTx/>
              <a:buChar char="•"/>
            </a:pPr>
            <a:r>
              <a:rPr lang="es-ES" altLang="es-GT" b="1" dirty="0" smtClean="0">
                <a:solidFill>
                  <a:prstClr val="black"/>
                </a:solidFill>
                <a:latin typeface="Comic Sans MS" panose="030F0702030302020204" pitchFamily="66" charset="0"/>
              </a:rPr>
              <a:t>Principales </a:t>
            </a:r>
            <a:r>
              <a:rPr lang="es-ES" altLang="es-GT" b="1" dirty="0">
                <a:solidFill>
                  <a:prstClr val="black"/>
                </a:solidFill>
                <a:latin typeface="Comic Sans MS" panose="030F0702030302020204" pitchFamily="66" charset="0"/>
              </a:rPr>
              <a:t>paradigmas en ciencias </a:t>
            </a:r>
            <a:r>
              <a:rPr lang="es-ES" altLang="es-GT" b="1" dirty="0" smtClean="0">
                <a:solidFill>
                  <a:prstClr val="black"/>
                </a:solidFill>
                <a:latin typeface="Comic Sans MS" panose="030F0702030302020204" pitchFamily="66" charset="0"/>
              </a:rPr>
              <a:t>sociales</a:t>
            </a:r>
          </a:p>
          <a:p>
            <a:pPr lvl="1" fontAlgn="base">
              <a:lnSpc>
                <a:spcPct val="100000"/>
              </a:lnSpc>
              <a:spcBef>
                <a:spcPct val="50000"/>
              </a:spcBef>
              <a:spcAft>
                <a:spcPct val="0"/>
              </a:spcAft>
              <a:buClrTx/>
              <a:buFontTx/>
              <a:buChar char="•"/>
            </a:pPr>
            <a:r>
              <a:rPr lang="es-ES" altLang="es-GT" b="1" dirty="0" smtClean="0">
                <a:solidFill>
                  <a:prstClr val="black"/>
                </a:solidFill>
                <a:latin typeface="Comic Sans MS" panose="030F0702030302020204" pitchFamily="66" charset="0"/>
              </a:rPr>
              <a:t>Marxista</a:t>
            </a:r>
            <a:endParaRPr lang="es-ES" altLang="es-GT" b="1" dirty="0">
              <a:solidFill>
                <a:prstClr val="black"/>
              </a:solidFill>
              <a:latin typeface="Comic Sans MS" panose="030F0702030302020204" pitchFamily="66" charset="0"/>
            </a:endParaRPr>
          </a:p>
          <a:p>
            <a:pPr lvl="2" fontAlgn="base">
              <a:lnSpc>
                <a:spcPct val="100000"/>
              </a:lnSpc>
              <a:spcBef>
                <a:spcPct val="50000"/>
              </a:spcBef>
              <a:spcAft>
                <a:spcPct val="0"/>
              </a:spcAft>
              <a:buClrTx/>
              <a:buFontTx/>
              <a:buChar char="•"/>
            </a:pPr>
            <a:r>
              <a:rPr lang="es-ES" altLang="es-GT" sz="1800" b="1" dirty="0">
                <a:solidFill>
                  <a:prstClr val="black"/>
                </a:solidFill>
                <a:latin typeface="Comic Sans MS" panose="030F0702030302020204" pitchFamily="66" charset="0"/>
              </a:rPr>
              <a:t>Funcionalista</a:t>
            </a:r>
          </a:p>
          <a:p>
            <a:pPr lvl="2" fontAlgn="base">
              <a:lnSpc>
                <a:spcPct val="100000"/>
              </a:lnSpc>
              <a:spcBef>
                <a:spcPct val="50000"/>
              </a:spcBef>
              <a:spcAft>
                <a:spcPct val="0"/>
              </a:spcAft>
              <a:buClrTx/>
              <a:buFontTx/>
              <a:buChar char="•"/>
            </a:pPr>
            <a:r>
              <a:rPr lang="es-ES" altLang="es-GT" sz="1800" b="1" dirty="0">
                <a:solidFill>
                  <a:prstClr val="black"/>
                </a:solidFill>
                <a:latin typeface="Comic Sans MS" panose="030F0702030302020204" pitchFamily="66" charset="0"/>
              </a:rPr>
              <a:t>Analítico</a:t>
            </a:r>
          </a:p>
          <a:p>
            <a:pPr lvl="2" fontAlgn="base">
              <a:lnSpc>
                <a:spcPct val="100000"/>
              </a:lnSpc>
              <a:spcBef>
                <a:spcPct val="50000"/>
              </a:spcBef>
              <a:spcAft>
                <a:spcPct val="0"/>
              </a:spcAft>
              <a:buClrTx/>
              <a:buFontTx/>
              <a:buChar char="•"/>
            </a:pPr>
            <a:r>
              <a:rPr lang="es-ES" altLang="es-GT" sz="1800" b="1" dirty="0">
                <a:solidFill>
                  <a:prstClr val="black"/>
                </a:solidFill>
                <a:latin typeface="Comic Sans MS" panose="030F0702030302020204" pitchFamily="66" charset="0"/>
              </a:rPr>
              <a:t>Interpretativo</a:t>
            </a:r>
          </a:p>
          <a:p>
            <a:pPr lvl="2" fontAlgn="base">
              <a:lnSpc>
                <a:spcPct val="100000"/>
              </a:lnSpc>
              <a:spcBef>
                <a:spcPct val="50000"/>
              </a:spcBef>
              <a:spcAft>
                <a:spcPct val="0"/>
              </a:spcAft>
              <a:buClrTx/>
              <a:buFontTx/>
              <a:buChar char="•"/>
            </a:pPr>
            <a:endParaRPr lang="es-ES" altLang="es-GT" sz="1800" dirty="0">
              <a:solidFill>
                <a:prstClr val="black"/>
              </a:solidFill>
              <a:latin typeface="Comic Sans MS" panose="030F0702030302020204" pitchFamily="66" charset="0"/>
            </a:endParaRPr>
          </a:p>
          <a:p>
            <a:pPr lvl="1" fontAlgn="base">
              <a:lnSpc>
                <a:spcPct val="100000"/>
              </a:lnSpc>
              <a:spcBef>
                <a:spcPct val="50000"/>
              </a:spcBef>
              <a:spcAft>
                <a:spcPct val="0"/>
              </a:spcAft>
              <a:buClrTx/>
              <a:buFontTx/>
              <a:buNone/>
            </a:pPr>
            <a:endParaRPr lang="es-ES" altLang="es-GT" dirty="0">
              <a:solidFill>
                <a:prstClr val="black"/>
              </a:solidFill>
              <a:latin typeface="Comic Sans MS" panose="030F0702030302020204" pitchFamily="66" charset="0"/>
            </a:endParaRPr>
          </a:p>
        </p:txBody>
      </p:sp>
      <p:sp>
        <p:nvSpPr>
          <p:cNvPr id="48139" name="AutoShape 11"/>
          <p:cNvSpPr>
            <a:spLocks/>
          </p:cNvSpPr>
          <p:nvPr/>
        </p:nvSpPr>
        <p:spPr bwMode="auto">
          <a:xfrm>
            <a:off x="5606845" y="4407310"/>
            <a:ext cx="76200" cy="990600"/>
          </a:xfrm>
          <a:prstGeom prst="rightBrace">
            <a:avLst>
              <a:gd name="adj1" fmla="val 108333"/>
              <a:gd name="adj2" fmla="val 50000"/>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fontAlgn="base">
              <a:lnSpc>
                <a:spcPct val="100000"/>
              </a:lnSpc>
              <a:spcBef>
                <a:spcPct val="0"/>
              </a:spcBef>
              <a:spcAft>
                <a:spcPct val="0"/>
              </a:spcAft>
              <a:buClrTx/>
              <a:buFontTx/>
              <a:buNone/>
            </a:pPr>
            <a:endParaRPr lang="es-GT" altLang="es-GT" sz="2400">
              <a:solidFill>
                <a:prstClr val="black"/>
              </a:solidFill>
              <a:latin typeface="Times New Roman" panose="02020603050405020304" pitchFamily="18" charset="0"/>
            </a:endParaRPr>
          </a:p>
        </p:txBody>
      </p:sp>
      <p:sp>
        <p:nvSpPr>
          <p:cNvPr id="48140" name="Text Box 12"/>
          <p:cNvSpPr txBox="1">
            <a:spLocks noChangeArrowheads="1"/>
          </p:cNvSpPr>
          <p:nvPr/>
        </p:nvSpPr>
        <p:spPr bwMode="auto">
          <a:xfrm>
            <a:off x="5884606" y="4692445"/>
            <a:ext cx="358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fontAlgn="base">
              <a:lnSpc>
                <a:spcPct val="100000"/>
              </a:lnSpc>
              <a:spcBef>
                <a:spcPct val="50000"/>
              </a:spcBef>
              <a:spcAft>
                <a:spcPct val="0"/>
              </a:spcAft>
              <a:buClrTx/>
              <a:buFontTx/>
              <a:buNone/>
            </a:pPr>
            <a:r>
              <a:rPr lang="es-ES" altLang="es-GT" sz="1400" b="1" dirty="0">
                <a:solidFill>
                  <a:prstClr val="black"/>
                </a:solidFill>
                <a:latin typeface="Comic Sans MS" panose="030F0702030302020204" pitchFamily="66" charset="0"/>
              </a:rPr>
              <a:t>Pretenden ser paradigmas Explicativos</a:t>
            </a:r>
          </a:p>
        </p:txBody>
      </p:sp>
      <p:sp>
        <p:nvSpPr>
          <p:cNvPr id="48141" name="Text Box 13"/>
          <p:cNvSpPr txBox="1">
            <a:spLocks noChangeArrowheads="1"/>
          </p:cNvSpPr>
          <p:nvPr/>
        </p:nvSpPr>
        <p:spPr bwMode="auto">
          <a:xfrm>
            <a:off x="5486400" y="58674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fontAlgn="base">
              <a:lnSpc>
                <a:spcPct val="100000"/>
              </a:lnSpc>
              <a:spcBef>
                <a:spcPct val="50000"/>
              </a:spcBef>
              <a:spcAft>
                <a:spcPct val="0"/>
              </a:spcAft>
              <a:buClrTx/>
              <a:buFontTx/>
              <a:buNone/>
            </a:pPr>
            <a:endParaRPr lang="es-GT" altLang="es-GT" sz="2400">
              <a:solidFill>
                <a:prstClr val="black"/>
              </a:solidFill>
              <a:latin typeface="Comic Sans MS" panose="030F0702030302020204" pitchFamily="66" charset="0"/>
            </a:endParaRPr>
          </a:p>
        </p:txBody>
      </p:sp>
      <p:sp>
        <p:nvSpPr>
          <p:cNvPr id="48142" name="AutoShape 14"/>
          <p:cNvSpPr>
            <a:spLocks noChangeArrowheads="1"/>
          </p:cNvSpPr>
          <p:nvPr/>
        </p:nvSpPr>
        <p:spPr bwMode="auto">
          <a:xfrm>
            <a:off x="5638800" y="5685503"/>
            <a:ext cx="1066800" cy="152400"/>
          </a:xfrm>
          <a:prstGeom prst="notchedRightArrow">
            <a:avLst>
              <a:gd name="adj1" fmla="val 50000"/>
              <a:gd name="adj2" fmla="val 175000"/>
            </a:avLst>
          </a:prstGeom>
          <a:solidFill>
            <a:schemeClr val="accent1"/>
          </a:solidFill>
          <a:ln w="12700" cap="sq">
            <a:solidFill>
              <a:schemeClr val="tx1"/>
            </a:solidFill>
            <a:miter lim="800000"/>
            <a:headEnd type="none" w="sm" len="sm"/>
            <a:tailEnd type="none" w="sm" len="sm"/>
          </a:ln>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fontAlgn="base">
              <a:lnSpc>
                <a:spcPct val="100000"/>
              </a:lnSpc>
              <a:spcBef>
                <a:spcPct val="0"/>
              </a:spcBef>
              <a:spcAft>
                <a:spcPct val="0"/>
              </a:spcAft>
              <a:buClrTx/>
              <a:buFontTx/>
              <a:buNone/>
            </a:pPr>
            <a:endParaRPr lang="es-GT" altLang="es-GT" sz="2400">
              <a:solidFill>
                <a:prstClr val="black"/>
              </a:solidFill>
              <a:latin typeface="Times New Roman" panose="02020603050405020304" pitchFamily="18" charset="0"/>
            </a:endParaRPr>
          </a:p>
        </p:txBody>
      </p:sp>
      <p:sp>
        <p:nvSpPr>
          <p:cNvPr id="48143" name="Text Box 15"/>
          <p:cNvSpPr txBox="1">
            <a:spLocks noChangeArrowheads="1"/>
          </p:cNvSpPr>
          <p:nvPr/>
        </p:nvSpPr>
        <p:spPr bwMode="auto">
          <a:xfrm>
            <a:off x="6858000" y="594360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fontAlgn="base">
              <a:lnSpc>
                <a:spcPct val="100000"/>
              </a:lnSpc>
              <a:spcBef>
                <a:spcPct val="50000"/>
              </a:spcBef>
              <a:spcAft>
                <a:spcPct val="0"/>
              </a:spcAft>
              <a:buClrTx/>
              <a:buFontTx/>
              <a:buNone/>
            </a:pPr>
            <a:endParaRPr lang="es-GT" altLang="es-GT" sz="2400">
              <a:solidFill>
                <a:prstClr val="black"/>
              </a:solidFill>
              <a:latin typeface="Comic Sans MS" panose="030F0702030302020204" pitchFamily="66" charset="0"/>
            </a:endParaRPr>
          </a:p>
        </p:txBody>
      </p:sp>
      <p:sp>
        <p:nvSpPr>
          <p:cNvPr id="48144" name="Text Box 16"/>
          <p:cNvSpPr txBox="1">
            <a:spLocks noChangeArrowheads="1"/>
          </p:cNvSpPr>
          <p:nvPr/>
        </p:nvSpPr>
        <p:spPr bwMode="auto">
          <a:xfrm>
            <a:off x="7270955" y="5547852"/>
            <a:ext cx="236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fontAlgn="base">
              <a:lnSpc>
                <a:spcPct val="100000"/>
              </a:lnSpc>
              <a:spcBef>
                <a:spcPct val="50000"/>
              </a:spcBef>
              <a:spcAft>
                <a:spcPct val="0"/>
              </a:spcAft>
              <a:buClrTx/>
              <a:buFontTx/>
              <a:buNone/>
            </a:pPr>
            <a:r>
              <a:rPr lang="es-ES" altLang="es-GT" sz="1400" b="1" dirty="0">
                <a:solidFill>
                  <a:prstClr val="black"/>
                </a:solidFill>
                <a:latin typeface="Comic Sans MS" panose="030F0702030302020204" pitchFamily="66" charset="0"/>
              </a:rPr>
              <a:t>Enfatizan en la interpretación</a:t>
            </a:r>
          </a:p>
        </p:txBody>
      </p:sp>
    </p:spTree>
    <p:extLst>
      <p:ext uri="{BB962C8B-B14F-4D97-AF65-F5344CB8AC3E}">
        <p14:creationId xmlns:p14="http://schemas.microsoft.com/office/powerpoint/2010/main" val="2070555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FD1B9"/>
        </a:solidFill>
        <a:effectLst/>
      </p:bgPr>
    </p:bg>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981200" y="381000"/>
            <a:ext cx="8382000" cy="647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fontAlgn="base">
              <a:lnSpc>
                <a:spcPct val="100000"/>
              </a:lnSpc>
              <a:spcBef>
                <a:spcPct val="50000"/>
              </a:spcBef>
              <a:spcAft>
                <a:spcPct val="0"/>
              </a:spcAft>
              <a:buClrTx/>
              <a:buFontTx/>
              <a:buNone/>
            </a:pPr>
            <a:r>
              <a:rPr lang="es-ES" altLang="es-GT" b="1" dirty="0">
                <a:solidFill>
                  <a:srgbClr val="98B7D3"/>
                </a:solidFill>
                <a:latin typeface="Comic Sans MS" panose="030F0702030302020204" pitchFamily="66" charset="0"/>
              </a:rPr>
              <a:t>Paradigma Marxista</a:t>
            </a:r>
          </a:p>
          <a:p>
            <a:pPr fontAlgn="base">
              <a:lnSpc>
                <a:spcPct val="100000"/>
              </a:lnSpc>
              <a:spcBef>
                <a:spcPct val="50000"/>
              </a:spcBef>
              <a:spcAft>
                <a:spcPct val="0"/>
              </a:spcAft>
              <a:buClrTx/>
              <a:buFontTx/>
              <a:buNone/>
            </a:pPr>
            <a:r>
              <a:rPr lang="es-ES" altLang="es-GT" dirty="0">
                <a:solidFill>
                  <a:srgbClr val="98B7D3"/>
                </a:solidFill>
                <a:latin typeface="Comic Sans MS" panose="030F0702030302020204" pitchFamily="66" charset="0"/>
              </a:rPr>
              <a:t>“ </a:t>
            </a:r>
            <a:r>
              <a:rPr lang="es-ES" altLang="es-GT" sz="1800" i="1" dirty="0">
                <a:solidFill>
                  <a:prstClr val="black"/>
                </a:solidFill>
                <a:latin typeface="Comic Sans MS" panose="030F0702030302020204" pitchFamily="66" charset="0"/>
              </a:rPr>
              <a:t>Lo concreto es concreto porque es la síntesis de múltiples determinaciones, es unidad de lo diverso.  Aparece en el pensamiento como proceso de síntesis, como resultado, no como punto de partida, aunque sea el verdadero punto de partida, y, en consecuencia, el punto de partida también de la intuición y de la representación.  En el primer camino, la representación plena es volatizada en una determinación abstracta, en el segundo, las determinaciones abstractas conducen a la reproducción de lo concreto por el camino del pensamiento”.</a:t>
            </a:r>
            <a:r>
              <a:rPr lang="es-ES" altLang="es-GT" sz="1800" i="1" dirty="0">
                <a:solidFill>
                  <a:srgbClr val="98B7D3"/>
                </a:solidFill>
                <a:latin typeface="Comic Sans MS" panose="030F0702030302020204" pitchFamily="66" charset="0"/>
              </a:rPr>
              <a:t> </a:t>
            </a:r>
          </a:p>
          <a:p>
            <a:pPr fontAlgn="base">
              <a:lnSpc>
                <a:spcPct val="100000"/>
              </a:lnSpc>
              <a:spcBef>
                <a:spcPct val="50000"/>
              </a:spcBef>
              <a:spcAft>
                <a:spcPct val="0"/>
              </a:spcAft>
              <a:buClrTx/>
              <a:buFontTx/>
              <a:buNone/>
            </a:pPr>
            <a:endParaRPr lang="es-ES" altLang="es-GT" sz="1800" i="1" dirty="0">
              <a:solidFill>
                <a:srgbClr val="98B7D3"/>
              </a:solidFill>
              <a:latin typeface="Comic Sans MS" panose="030F0702030302020204" pitchFamily="66" charset="0"/>
            </a:endParaRPr>
          </a:p>
          <a:p>
            <a:pPr fontAlgn="base">
              <a:lnSpc>
                <a:spcPct val="100000"/>
              </a:lnSpc>
              <a:spcBef>
                <a:spcPct val="50000"/>
              </a:spcBef>
              <a:spcAft>
                <a:spcPct val="0"/>
              </a:spcAft>
              <a:buClrTx/>
              <a:buFontTx/>
              <a:buNone/>
            </a:pPr>
            <a:r>
              <a:rPr lang="es-ES" altLang="es-GT" dirty="0">
                <a:solidFill>
                  <a:prstClr val="black"/>
                </a:solidFill>
                <a:latin typeface="Comic Sans MS" panose="030F0702030302020204" pitchFamily="66" charset="0"/>
              </a:rPr>
              <a:t>El fundamento del conocimiento es la práctica.  Conocer es una relación  entre el hombre y el mundo, o entre el hombre y la naturaleza, que se establece gracias a la actividad práctica humana.</a:t>
            </a:r>
          </a:p>
          <a:p>
            <a:pPr fontAlgn="base">
              <a:lnSpc>
                <a:spcPct val="100000"/>
              </a:lnSpc>
              <a:spcBef>
                <a:spcPct val="50000"/>
              </a:spcBef>
              <a:spcAft>
                <a:spcPct val="0"/>
              </a:spcAft>
              <a:buClrTx/>
              <a:buFontTx/>
              <a:buNone/>
            </a:pPr>
            <a:r>
              <a:rPr lang="es-ES" altLang="es-GT" dirty="0">
                <a:solidFill>
                  <a:prstClr val="black"/>
                </a:solidFill>
                <a:latin typeface="Comic Sans MS" panose="030F0702030302020204" pitchFamily="66" charset="0"/>
              </a:rPr>
              <a:t>El investigador de la realidad es, al mismo tiempo, un actor histórico ya que con su actividad está creando el objeto mismo de la ciencia social, la sociedad</a:t>
            </a:r>
            <a:r>
              <a:rPr lang="es-ES" altLang="es-GT" sz="1800" dirty="0">
                <a:solidFill>
                  <a:prstClr val="black"/>
                </a:solidFill>
                <a:latin typeface="Comic Sans MS" panose="030F0702030302020204" pitchFamily="66" charset="0"/>
              </a:rPr>
              <a:t>.</a:t>
            </a:r>
          </a:p>
          <a:p>
            <a:pPr fontAlgn="base">
              <a:lnSpc>
                <a:spcPct val="100000"/>
              </a:lnSpc>
              <a:spcBef>
                <a:spcPct val="50000"/>
              </a:spcBef>
              <a:spcAft>
                <a:spcPct val="0"/>
              </a:spcAft>
              <a:buClrTx/>
              <a:buFontTx/>
              <a:buNone/>
            </a:pPr>
            <a:endParaRPr lang="es-ES" altLang="es-GT" sz="1600" dirty="0">
              <a:solidFill>
                <a:prstClr val="black"/>
              </a:solidFill>
              <a:latin typeface="Comic Sans MS" panose="030F0702030302020204" pitchFamily="66" charset="0"/>
            </a:endParaRPr>
          </a:p>
          <a:p>
            <a:pPr fontAlgn="base">
              <a:lnSpc>
                <a:spcPct val="100000"/>
              </a:lnSpc>
              <a:spcBef>
                <a:spcPct val="50000"/>
              </a:spcBef>
              <a:spcAft>
                <a:spcPct val="0"/>
              </a:spcAft>
              <a:buClrTx/>
              <a:buFontTx/>
              <a:buNone/>
            </a:pPr>
            <a:endParaRPr lang="es-ES" altLang="es-GT" sz="1600" dirty="0">
              <a:solidFill>
                <a:prstClr val="black"/>
              </a:solidFill>
              <a:latin typeface="Comic Sans MS" panose="030F0702030302020204" pitchFamily="66" charset="0"/>
            </a:endParaRPr>
          </a:p>
          <a:p>
            <a:pPr fontAlgn="base">
              <a:lnSpc>
                <a:spcPct val="100000"/>
              </a:lnSpc>
              <a:spcBef>
                <a:spcPct val="50000"/>
              </a:spcBef>
              <a:spcAft>
                <a:spcPct val="0"/>
              </a:spcAft>
              <a:buClrTx/>
              <a:buFontTx/>
              <a:buNone/>
            </a:pPr>
            <a:endParaRPr lang="es-ES" altLang="es-GT" sz="1600"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1724855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2209800" y="533400"/>
            <a:ext cx="807720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fontAlgn="base">
              <a:lnSpc>
                <a:spcPct val="100000"/>
              </a:lnSpc>
              <a:spcBef>
                <a:spcPct val="50000"/>
              </a:spcBef>
              <a:spcAft>
                <a:spcPct val="0"/>
              </a:spcAft>
              <a:buClrTx/>
              <a:buFontTx/>
              <a:buNone/>
            </a:pPr>
            <a:r>
              <a:rPr lang="es-ES" altLang="es-GT" sz="2400">
                <a:solidFill>
                  <a:prstClr val="black"/>
                </a:solidFill>
                <a:latin typeface="Comic Sans MS" panose="030F0702030302020204" pitchFamily="66" charset="0"/>
              </a:rPr>
              <a:t>Paradigma Funcionalista</a:t>
            </a:r>
          </a:p>
          <a:p>
            <a:pPr fontAlgn="base">
              <a:lnSpc>
                <a:spcPct val="100000"/>
              </a:lnSpc>
              <a:spcBef>
                <a:spcPct val="50000"/>
              </a:spcBef>
              <a:spcAft>
                <a:spcPct val="0"/>
              </a:spcAft>
              <a:buClrTx/>
              <a:buFontTx/>
              <a:buChar char="•"/>
            </a:pPr>
            <a:r>
              <a:rPr lang="es-ES" altLang="es-GT" sz="1800">
                <a:solidFill>
                  <a:prstClr val="black"/>
                </a:solidFill>
                <a:latin typeface="Comic Sans MS" panose="030F0702030302020204" pitchFamily="66" charset="0"/>
              </a:rPr>
              <a:t>Pone mucho énfasis en los sistemas de valores y las situaciones subjetivas en la conformación de la conducta y en la estructuración de la sociedad.</a:t>
            </a:r>
          </a:p>
          <a:p>
            <a:pPr fontAlgn="base">
              <a:lnSpc>
                <a:spcPct val="100000"/>
              </a:lnSpc>
              <a:spcBef>
                <a:spcPct val="50000"/>
              </a:spcBef>
              <a:spcAft>
                <a:spcPct val="0"/>
              </a:spcAft>
              <a:buClrTx/>
              <a:buFontTx/>
              <a:buChar char="•"/>
            </a:pPr>
            <a:r>
              <a:rPr lang="es-ES" altLang="es-GT" sz="1800">
                <a:solidFill>
                  <a:prstClr val="black"/>
                </a:solidFill>
                <a:latin typeface="Comic Sans MS" panose="030F0702030302020204" pitchFamily="66" charset="0"/>
              </a:rPr>
              <a:t>Un concepto fundamental es </a:t>
            </a:r>
            <a:r>
              <a:rPr lang="es-ES" altLang="es-GT" sz="1800">
                <a:solidFill>
                  <a:srgbClr val="FF0000"/>
                </a:solidFill>
                <a:latin typeface="Comic Sans MS" panose="030F0702030302020204" pitchFamily="66" charset="0"/>
              </a:rPr>
              <a:t>el sistema de acción social</a:t>
            </a:r>
            <a:r>
              <a:rPr lang="es-ES" altLang="es-GT" sz="1800">
                <a:solidFill>
                  <a:prstClr val="black"/>
                </a:solidFill>
                <a:latin typeface="Comic Sans MS" panose="030F0702030302020204" pitchFamily="66" charset="0"/>
              </a:rPr>
              <a:t>.  Este estará formado por la pluralidad de individuos que interactúan entre sí en una situación, motivados por obtener la optimización de la gratificación.</a:t>
            </a:r>
          </a:p>
          <a:p>
            <a:pPr lvl="1" fontAlgn="base">
              <a:lnSpc>
                <a:spcPct val="100000"/>
              </a:lnSpc>
              <a:spcBef>
                <a:spcPct val="50000"/>
              </a:spcBef>
              <a:spcAft>
                <a:spcPct val="0"/>
              </a:spcAft>
              <a:buClrTx/>
              <a:buFontTx/>
              <a:buChar char="•"/>
            </a:pPr>
            <a:r>
              <a:rPr lang="es-ES" altLang="es-GT">
                <a:solidFill>
                  <a:prstClr val="black"/>
                </a:solidFill>
                <a:latin typeface="Comic Sans MS" panose="030F0702030302020204" pitchFamily="66" charset="0"/>
              </a:rPr>
              <a:t>Incluye el análisis del contexto físico y a otros actores,  </a:t>
            </a:r>
          </a:p>
          <a:p>
            <a:pPr lvl="1" fontAlgn="base">
              <a:lnSpc>
                <a:spcPct val="100000"/>
              </a:lnSpc>
              <a:spcBef>
                <a:spcPct val="50000"/>
              </a:spcBef>
              <a:spcAft>
                <a:spcPct val="0"/>
              </a:spcAft>
              <a:buClrTx/>
              <a:buFontTx/>
              <a:buChar char="•"/>
            </a:pPr>
            <a:r>
              <a:rPr lang="es-ES" altLang="es-GT">
                <a:solidFill>
                  <a:prstClr val="black"/>
                </a:solidFill>
                <a:latin typeface="Comic Sans MS" panose="030F0702030302020204" pitchFamily="66" charset="0"/>
              </a:rPr>
              <a:t> Hay un sistema de símbolos culturales compartidos (ideas, creencias valores, normas, que media entre ellos ).</a:t>
            </a:r>
          </a:p>
          <a:p>
            <a:pPr fontAlgn="base">
              <a:lnSpc>
                <a:spcPct val="100000"/>
              </a:lnSpc>
              <a:spcBef>
                <a:spcPct val="50000"/>
              </a:spcBef>
              <a:spcAft>
                <a:spcPct val="0"/>
              </a:spcAft>
              <a:buClrTx/>
              <a:buFontTx/>
              <a:buChar char="•"/>
            </a:pPr>
            <a:r>
              <a:rPr lang="es-ES" altLang="es-GT" sz="1800">
                <a:solidFill>
                  <a:prstClr val="black"/>
                </a:solidFill>
                <a:latin typeface="Comic Sans MS" panose="030F0702030302020204" pitchFamily="66" charset="0"/>
              </a:rPr>
              <a:t>Las personas ocupan diferentes posiciones o status en el sistema de interacciones, cada uno de los cuales implica un conjunto de derechos y obligaciones.</a:t>
            </a:r>
          </a:p>
          <a:p>
            <a:pPr fontAlgn="base">
              <a:lnSpc>
                <a:spcPct val="100000"/>
              </a:lnSpc>
              <a:spcBef>
                <a:spcPct val="50000"/>
              </a:spcBef>
              <a:spcAft>
                <a:spcPct val="0"/>
              </a:spcAft>
              <a:buClrTx/>
              <a:buFontTx/>
              <a:buChar char="•"/>
            </a:pPr>
            <a:r>
              <a:rPr lang="es-ES" altLang="es-GT" sz="1800">
                <a:solidFill>
                  <a:prstClr val="black"/>
                </a:solidFill>
                <a:latin typeface="Comic Sans MS" panose="030F0702030302020204" pitchFamily="66" charset="0"/>
              </a:rPr>
              <a:t>Un rol es la conducta de una persona en cuanto cumple con las normas que definen su posición social.</a:t>
            </a:r>
          </a:p>
        </p:txBody>
      </p:sp>
    </p:spTree>
    <p:extLst>
      <p:ext uri="{BB962C8B-B14F-4D97-AF65-F5344CB8AC3E}">
        <p14:creationId xmlns:p14="http://schemas.microsoft.com/office/powerpoint/2010/main" val="2946574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2209800" y="609601"/>
            <a:ext cx="8153400" cy="842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fontAlgn="base">
              <a:lnSpc>
                <a:spcPct val="100000"/>
              </a:lnSpc>
              <a:spcBef>
                <a:spcPct val="50000"/>
              </a:spcBef>
              <a:spcAft>
                <a:spcPct val="0"/>
              </a:spcAft>
              <a:buClrTx/>
              <a:buFontTx/>
              <a:buNone/>
            </a:pPr>
            <a:r>
              <a:rPr lang="es-ES" altLang="es-GT" sz="2400">
                <a:solidFill>
                  <a:prstClr val="black"/>
                </a:solidFill>
                <a:latin typeface="Comic Sans MS" panose="030F0702030302020204" pitchFamily="66" charset="0"/>
              </a:rPr>
              <a:t>El paradigma analítico:</a:t>
            </a:r>
          </a:p>
          <a:p>
            <a:pPr fontAlgn="base">
              <a:lnSpc>
                <a:spcPct val="100000"/>
              </a:lnSpc>
              <a:spcBef>
                <a:spcPct val="50000"/>
              </a:spcBef>
              <a:spcAft>
                <a:spcPct val="0"/>
              </a:spcAft>
              <a:buClrTx/>
              <a:buFontTx/>
              <a:buChar char="•"/>
            </a:pPr>
            <a:r>
              <a:rPr lang="es-ES" altLang="es-GT" sz="1800">
                <a:solidFill>
                  <a:prstClr val="black"/>
                </a:solidFill>
                <a:latin typeface="Comic Sans MS" panose="030F0702030302020204" pitchFamily="66" charset="0"/>
              </a:rPr>
              <a:t>Sus fundamentos epistemológicos se relacionan con el materialismo moderno y, más directamente con el realismo científico y crítico:</a:t>
            </a:r>
          </a:p>
          <a:p>
            <a:pPr lvl="1" fontAlgn="base">
              <a:lnSpc>
                <a:spcPct val="100000"/>
              </a:lnSpc>
              <a:spcBef>
                <a:spcPct val="50000"/>
              </a:spcBef>
              <a:spcAft>
                <a:spcPct val="0"/>
              </a:spcAft>
              <a:buClrTx/>
              <a:buFontTx/>
              <a:buNone/>
            </a:pPr>
            <a:r>
              <a:rPr lang="es-ES" altLang="es-GT">
                <a:solidFill>
                  <a:prstClr val="black"/>
                </a:solidFill>
                <a:latin typeface="Comic Sans MS" panose="030F0702030302020204" pitchFamily="66" charset="0"/>
              </a:rPr>
              <a:t>La existencia de las cosas reales son independientes de la conciencia.</a:t>
            </a:r>
          </a:p>
          <a:p>
            <a:pPr lvl="1" fontAlgn="base">
              <a:lnSpc>
                <a:spcPct val="100000"/>
              </a:lnSpc>
              <a:spcBef>
                <a:spcPct val="50000"/>
              </a:spcBef>
              <a:spcAft>
                <a:spcPct val="0"/>
              </a:spcAft>
              <a:buClrTx/>
              <a:buFontTx/>
              <a:buNone/>
            </a:pPr>
            <a:r>
              <a:rPr lang="es-ES" altLang="es-GT">
                <a:solidFill>
                  <a:prstClr val="black"/>
                </a:solidFill>
                <a:latin typeface="Comic Sans MS" panose="030F0702030302020204" pitchFamily="66" charset="0"/>
              </a:rPr>
              <a:t>En el conocimiento se combinan la percepción y el pensamiento</a:t>
            </a:r>
          </a:p>
          <a:p>
            <a:pPr fontAlgn="base">
              <a:lnSpc>
                <a:spcPct val="100000"/>
              </a:lnSpc>
              <a:spcBef>
                <a:spcPct val="50000"/>
              </a:spcBef>
              <a:spcAft>
                <a:spcPct val="0"/>
              </a:spcAft>
              <a:buClrTx/>
              <a:buFontTx/>
              <a:buChar char="•"/>
            </a:pPr>
            <a:r>
              <a:rPr lang="es-ES" altLang="es-GT" sz="1800">
                <a:solidFill>
                  <a:prstClr val="black"/>
                </a:solidFill>
                <a:latin typeface="Comic Sans MS" panose="030F0702030302020204" pitchFamily="66" charset="0"/>
              </a:rPr>
              <a:t>Todo conocimiento empírico implica o se relaciona de una forma u otra con alguna observación directa.  Pero la teoría o las hipótesis permiten observaciones indirectas que proporcionan conocimientos más amplios y profundos.</a:t>
            </a:r>
          </a:p>
          <a:p>
            <a:pPr fontAlgn="base">
              <a:lnSpc>
                <a:spcPct val="100000"/>
              </a:lnSpc>
              <a:spcBef>
                <a:spcPct val="50000"/>
              </a:spcBef>
              <a:spcAft>
                <a:spcPct val="0"/>
              </a:spcAft>
              <a:buClrTx/>
              <a:buFontTx/>
              <a:buChar char="•"/>
            </a:pPr>
            <a:r>
              <a:rPr lang="es-ES" altLang="es-GT" sz="1800">
                <a:solidFill>
                  <a:prstClr val="black"/>
                </a:solidFill>
                <a:latin typeface="Comic Sans MS" panose="030F0702030302020204" pitchFamily="66" charset="0"/>
              </a:rPr>
              <a:t>Toda investigación de la realidad social debe partir de una teoría.  Es ella la que permite plantear problemas y la que indique qué características o variables cuantitativas o cualitativas, deben ser descritas o bien sometidas a análisis para buscar relaciones entre ellas.</a:t>
            </a:r>
          </a:p>
          <a:p>
            <a:pPr fontAlgn="base">
              <a:lnSpc>
                <a:spcPct val="100000"/>
              </a:lnSpc>
              <a:spcBef>
                <a:spcPct val="50000"/>
              </a:spcBef>
              <a:spcAft>
                <a:spcPct val="0"/>
              </a:spcAft>
              <a:buClrTx/>
              <a:buFontTx/>
              <a:buChar char="•"/>
            </a:pPr>
            <a:r>
              <a:rPr lang="es-ES" altLang="es-GT" sz="1800">
                <a:solidFill>
                  <a:prstClr val="black"/>
                </a:solidFill>
                <a:latin typeface="Comic Sans MS" panose="030F0702030302020204" pitchFamily="66" charset="0"/>
              </a:rPr>
              <a:t>La teoría también permite explicar las relaciones encontradas</a:t>
            </a:r>
          </a:p>
          <a:p>
            <a:pPr fontAlgn="base">
              <a:lnSpc>
                <a:spcPct val="100000"/>
              </a:lnSpc>
              <a:spcBef>
                <a:spcPct val="50000"/>
              </a:spcBef>
              <a:spcAft>
                <a:spcPct val="0"/>
              </a:spcAft>
              <a:buClrTx/>
              <a:buFontTx/>
              <a:buChar char="•"/>
            </a:pPr>
            <a:r>
              <a:rPr lang="es-ES" altLang="es-GT" sz="1800">
                <a:solidFill>
                  <a:prstClr val="black"/>
                </a:solidFill>
                <a:latin typeface="Comic Sans MS" panose="030F0702030302020204" pitchFamily="66" charset="0"/>
              </a:rPr>
              <a:t>Es el paradigma más utilizado en la investigación social empírica,</a:t>
            </a:r>
          </a:p>
          <a:p>
            <a:pPr fontAlgn="base">
              <a:lnSpc>
                <a:spcPct val="100000"/>
              </a:lnSpc>
              <a:spcBef>
                <a:spcPct val="50000"/>
              </a:spcBef>
              <a:spcAft>
                <a:spcPct val="0"/>
              </a:spcAft>
              <a:buClrTx/>
              <a:buFontTx/>
              <a:buChar char="•"/>
            </a:pPr>
            <a:r>
              <a:rPr lang="es-ES" altLang="es-GT" sz="1800">
                <a:solidFill>
                  <a:prstClr val="black"/>
                </a:solidFill>
                <a:latin typeface="Comic Sans MS" panose="030F0702030302020204" pitchFamily="66" charset="0"/>
              </a:rPr>
              <a:t>Sus principales exponentes contemporáneos son: Mario Bunge, Blalock, y Paul Lazarsfeld. </a:t>
            </a:r>
          </a:p>
          <a:p>
            <a:pPr fontAlgn="base">
              <a:lnSpc>
                <a:spcPct val="100000"/>
              </a:lnSpc>
              <a:spcBef>
                <a:spcPct val="50000"/>
              </a:spcBef>
              <a:spcAft>
                <a:spcPct val="0"/>
              </a:spcAft>
              <a:buClrTx/>
              <a:buFontTx/>
              <a:buNone/>
            </a:pPr>
            <a:endParaRPr lang="es-ES" altLang="es-GT" sz="1800">
              <a:solidFill>
                <a:prstClr val="black"/>
              </a:solidFill>
              <a:latin typeface="Comic Sans MS" panose="030F0702030302020204" pitchFamily="66" charset="0"/>
            </a:endParaRPr>
          </a:p>
          <a:p>
            <a:pPr fontAlgn="base">
              <a:lnSpc>
                <a:spcPct val="100000"/>
              </a:lnSpc>
              <a:spcBef>
                <a:spcPct val="50000"/>
              </a:spcBef>
              <a:spcAft>
                <a:spcPct val="0"/>
              </a:spcAft>
              <a:buClrTx/>
              <a:buFontTx/>
              <a:buNone/>
            </a:pPr>
            <a:endParaRPr lang="es-ES" altLang="es-GT" sz="1800">
              <a:solidFill>
                <a:prstClr val="black"/>
              </a:solidFill>
              <a:latin typeface="Comic Sans MS" panose="030F0702030302020204" pitchFamily="66" charset="0"/>
            </a:endParaRPr>
          </a:p>
          <a:p>
            <a:pPr fontAlgn="base">
              <a:lnSpc>
                <a:spcPct val="100000"/>
              </a:lnSpc>
              <a:spcBef>
                <a:spcPct val="50000"/>
              </a:spcBef>
              <a:spcAft>
                <a:spcPct val="0"/>
              </a:spcAft>
              <a:buClrTx/>
              <a:buFontTx/>
              <a:buNone/>
            </a:pPr>
            <a:endParaRPr lang="es-ES" altLang="es-GT" sz="2400">
              <a:solidFill>
                <a:prstClr val="black"/>
              </a:solidFill>
              <a:latin typeface="Comic Sans MS" panose="030F0702030302020204" pitchFamily="66" charset="0"/>
            </a:endParaRPr>
          </a:p>
          <a:p>
            <a:pPr fontAlgn="base">
              <a:lnSpc>
                <a:spcPct val="100000"/>
              </a:lnSpc>
              <a:spcBef>
                <a:spcPct val="50000"/>
              </a:spcBef>
              <a:spcAft>
                <a:spcPct val="0"/>
              </a:spcAft>
              <a:buClrTx/>
              <a:buFontTx/>
              <a:buNone/>
            </a:pPr>
            <a:endParaRPr lang="es-ES" altLang="es-GT" sz="2400">
              <a:solidFill>
                <a:prstClr val="black"/>
              </a:solidFill>
              <a:latin typeface="Comic Sans MS" panose="030F0702030302020204" pitchFamily="66" charset="0"/>
            </a:endParaRPr>
          </a:p>
          <a:p>
            <a:pPr fontAlgn="base">
              <a:lnSpc>
                <a:spcPct val="100000"/>
              </a:lnSpc>
              <a:spcBef>
                <a:spcPct val="50000"/>
              </a:spcBef>
              <a:spcAft>
                <a:spcPct val="0"/>
              </a:spcAft>
              <a:buClrTx/>
              <a:buFontTx/>
              <a:buNone/>
            </a:pPr>
            <a:endParaRPr lang="es-ES" altLang="es-GT" sz="2400">
              <a:solidFill>
                <a:prstClr val="black"/>
              </a:solidFill>
              <a:latin typeface="Comic Sans MS" panose="030F0702030302020204" pitchFamily="66" charset="0"/>
            </a:endParaRPr>
          </a:p>
        </p:txBody>
      </p:sp>
    </p:spTree>
    <p:extLst>
      <p:ext uri="{BB962C8B-B14F-4D97-AF65-F5344CB8AC3E}">
        <p14:creationId xmlns:p14="http://schemas.microsoft.com/office/powerpoint/2010/main" val="38708241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855405" y="457200"/>
            <a:ext cx="10309123"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fontAlgn="base">
              <a:lnSpc>
                <a:spcPct val="100000"/>
              </a:lnSpc>
              <a:spcBef>
                <a:spcPct val="50000"/>
              </a:spcBef>
              <a:spcAft>
                <a:spcPct val="0"/>
              </a:spcAft>
              <a:buClrTx/>
              <a:buFontTx/>
              <a:buNone/>
            </a:pPr>
            <a:r>
              <a:rPr lang="es-ES" altLang="es-GT" sz="2400" dirty="0">
                <a:solidFill>
                  <a:prstClr val="black"/>
                </a:solidFill>
                <a:latin typeface="Comic Sans MS" panose="030F0702030302020204" pitchFamily="66" charset="0"/>
              </a:rPr>
              <a:t>Paradigma cualitativo’- interpretativo:</a:t>
            </a:r>
          </a:p>
          <a:p>
            <a:pPr fontAlgn="base">
              <a:lnSpc>
                <a:spcPct val="100000"/>
              </a:lnSpc>
              <a:spcBef>
                <a:spcPct val="50000"/>
              </a:spcBef>
              <a:spcAft>
                <a:spcPct val="0"/>
              </a:spcAft>
              <a:buClrTx/>
              <a:buFontTx/>
              <a:buChar char="•"/>
            </a:pPr>
            <a:r>
              <a:rPr lang="es-ES" altLang="es-GT" sz="1800" dirty="0">
                <a:solidFill>
                  <a:prstClr val="black"/>
                </a:solidFill>
                <a:latin typeface="Comic Sans MS" panose="030F0702030302020204" pitchFamily="66" charset="0"/>
              </a:rPr>
              <a:t> </a:t>
            </a:r>
            <a:r>
              <a:rPr lang="es-ES" altLang="es-GT" sz="1600" dirty="0">
                <a:solidFill>
                  <a:prstClr val="black"/>
                </a:solidFill>
                <a:latin typeface="Comic Sans MS" panose="030F0702030302020204" pitchFamily="66" charset="0"/>
              </a:rPr>
              <a:t>Varios de </a:t>
            </a:r>
            <a:r>
              <a:rPr lang="es-ES" altLang="es-GT" sz="1600" dirty="0" err="1">
                <a:solidFill>
                  <a:prstClr val="black"/>
                </a:solidFill>
                <a:latin typeface="Comic Sans MS" panose="030F0702030302020204" pitchFamily="66" charset="0"/>
              </a:rPr>
              <a:t>de</a:t>
            </a:r>
            <a:r>
              <a:rPr lang="es-ES" altLang="es-GT" sz="1600" dirty="0">
                <a:solidFill>
                  <a:prstClr val="black"/>
                </a:solidFill>
                <a:latin typeface="Comic Sans MS" panose="030F0702030302020204" pitchFamily="66" charset="0"/>
              </a:rPr>
              <a:t> sus denominaciones son: Análisis cualitativos, Fenomenológicos, </a:t>
            </a:r>
            <a:r>
              <a:rPr lang="es-ES" altLang="es-GT" sz="1600" dirty="0" err="1">
                <a:solidFill>
                  <a:prstClr val="black"/>
                </a:solidFill>
                <a:latin typeface="Comic Sans MS" panose="030F0702030302020204" pitchFamily="66" charset="0"/>
              </a:rPr>
              <a:t>naturalístico</a:t>
            </a:r>
            <a:r>
              <a:rPr lang="es-ES" altLang="es-GT" sz="1600" dirty="0">
                <a:solidFill>
                  <a:prstClr val="black"/>
                </a:solidFill>
                <a:latin typeface="Comic Sans MS" panose="030F0702030302020204" pitchFamily="66" charset="0"/>
              </a:rPr>
              <a:t>, etnográfico.</a:t>
            </a:r>
          </a:p>
          <a:p>
            <a:pPr fontAlgn="base">
              <a:lnSpc>
                <a:spcPct val="100000"/>
              </a:lnSpc>
              <a:spcBef>
                <a:spcPct val="50000"/>
              </a:spcBef>
              <a:spcAft>
                <a:spcPct val="0"/>
              </a:spcAft>
              <a:buClrTx/>
              <a:buFontTx/>
              <a:buChar char="•"/>
            </a:pPr>
            <a:r>
              <a:rPr lang="es-ES" altLang="es-GT" sz="1600" dirty="0">
                <a:solidFill>
                  <a:prstClr val="black"/>
                </a:solidFill>
                <a:latin typeface="Comic Sans MS" panose="030F0702030302020204" pitchFamily="66" charset="0"/>
              </a:rPr>
              <a:t>Integra conceptos de diversos esquemas de investigación social surgidos en los últimos años como alternativos a los planteamientos clásicos.</a:t>
            </a:r>
          </a:p>
          <a:p>
            <a:pPr fontAlgn="base">
              <a:lnSpc>
                <a:spcPct val="100000"/>
              </a:lnSpc>
              <a:spcBef>
                <a:spcPct val="50000"/>
              </a:spcBef>
              <a:spcAft>
                <a:spcPct val="0"/>
              </a:spcAft>
              <a:buClrTx/>
              <a:buFontTx/>
              <a:buChar char="•"/>
            </a:pPr>
            <a:r>
              <a:rPr lang="es-ES" altLang="es-GT" sz="1600" dirty="0">
                <a:solidFill>
                  <a:prstClr val="black"/>
                </a:solidFill>
                <a:latin typeface="Comic Sans MS" panose="030F0702030302020204" pitchFamily="66" charset="0"/>
              </a:rPr>
              <a:t>Sus exponentes teóricos son: </a:t>
            </a:r>
            <a:r>
              <a:rPr lang="es-ES" altLang="es-GT" sz="1600" dirty="0" err="1">
                <a:solidFill>
                  <a:prstClr val="black"/>
                </a:solidFill>
                <a:latin typeface="Comic Sans MS" panose="030F0702030302020204" pitchFamily="66" charset="0"/>
              </a:rPr>
              <a:t>Dilthey</a:t>
            </a:r>
            <a:r>
              <a:rPr lang="es-ES" altLang="es-GT" sz="1600" dirty="0">
                <a:solidFill>
                  <a:prstClr val="black"/>
                </a:solidFill>
                <a:latin typeface="Comic Sans MS" panose="030F0702030302020204" pitchFamily="66" charset="0"/>
              </a:rPr>
              <a:t>, Weber, Husserl, </a:t>
            </a:r>
            <a:r>
              <a:rPr lang="es-ES" altLang="es-GT" sz="1600" dirty="0" err="1">
                <a:solidFill>
                  <a:prstClr val="black"/>
                </a:solidFill>
                <a:latin typeface="Comic Sans MS" panose="030F0702030302020204" pitchFamily="66" charset="0"/>
              </a:rPr>
              <a:t>Schultz</a:t>
            </a:r>
            <a:r>
              <a:rPr lang="es-ES" altLang="es-GT" sz="1600" dirty="0">
                <a:solidFill>
                  <a:prstClr val="black"/>
                </a:solidFill>
                <a:latin typeface="Comic Sans MS" panose="030F0702030302020204" pitchFamily="66" charset="0"/>
              </a:rPr>
              <a:t>, </a:t>
            </a:r>
            <a:r>
              <a:rPr lang="es-ES" altLang="es-GT" sz="1600" dirty="0" err="1">
                <a:solidFill>
                  <a:prstClr val="black"/>
                </a:solidFill>
                <a:latin typeface="Comic Sans MS" panose="030F0702030302020204" pitchFamily="66" charset="0"/>
              </a:rPr>
              <a:t>Garfinkel</a:t>
            </a:r>
            <a:r>
              <a:rPr lang="es-ES" altLang="es-GT" sz="1600" dirty="0">
                <a:solidFill>
                  <a:prstClr val="black"/>
                </a:solidFill>
                <a:latin typeface="Comic Sans MS" panose="030F0702030302020204" pitchFamily="66" charset="0"/>
              </a:rPr>
              <a:t>, </a:t>
            </a:r>
            <a:r>
              <a:rPr lang="es-ES" altLang="es-GT" sz="1600" dirty="0" err="1">
                <a:solidFill>
                  <a:prstClr val="black"/>
                </a:solidFill>
                <a:latin typeface="Comic Sans MS" panose="030F0702030302020204" pitchFamily="66" charset="0"/>
              </a:rPr>
              <a:t>Winch</a:t>
            </a:r>
            <a:endParaRPr lang="es-ES" altLang="es-GT" sz="1600" dirty="0">
              <a:solidFill>
                <a:prstClr val="black"/>
              </a:solidFill>
              <a:latin typeface="Comic Sans MS" panose="030F0702030302020204" pitchFamily="66" charset="0"/>
            </a:endParaRPr>
          </a:p>
          <a:p>
            <a:pPr fontAlgn="base">
              <a:lnSpc>
                <a:spcPct val="100000"/>
              </a:lnSpc>
              <a:spcBef>
                <a:spcPct val="50000"/>
              </a:spcBef>
              <a:spcAft>
                <a:spcPct val="0"/>
              </a:spcAft>
              <a:buClrTx/>
              <a:buFontTx/>
              <a:buChar char="•"/>
            </a:pPr>
            <a:r>
              <a:rPr lang="es-ES" altLang="es-GT" sz="2400" dirty="0">
                <a:solidFill>
                  <a:prstClr val="black"/>
                </a:solidFill>
                <a:latin typeface="Comic Sans MS" panose="030F0702030302020204" pitchFamily="66" charset="0"/>
              </a:rPr>
              <a:t>. </a:t>
            </a:r>
            <a:r>
              <a:rPr lang="es-ES" altLang="es-GT" sz="1800" dirty="0">
                <a:solidFill>
                  <a:prstClr val="black"/>
                </a:solidFill>
                <a:latin typeface="Comic Sans MS" panose="030F0702030302020204" pitchFamily="66" charset="0"/>
              </a:rPr>
              <a:t>Presenta una abierta oposición al positivismo:</a:t>
            </a:r>
          </a:p>
          <a:p>
            <a:pPr lvl="1" fontAlgn="base">
              <a:lnSpc>
                <a:spcPct val="100000"/>
              </a:lnSpc>
              <a:spcBef>
                <a:spcPct val="50000"/>
              </a:spcBef>
              <a:spcAft>
                <a:spcPct val="0"/>
              </a:spcAft>
              <a:buClrTx/>
              <a:buFontTx/>
              <a:buChar char="•"/>
            </a:pPr>
            <a:r>
              <a:rPr lang="es-ES" altLang="es-GT" sz="1600" dirty="0">
                <a:solidFill>
                  <a:prstClr val="black"/>
                </a:solidFill>
                <a:latin typeface="Comic Sans MS" panose="030F0702030302020204" pitchFamily="66" charset="0"/>
              </a:rPr>
              <a:t>En el proceso de conocimiento se da una interacción entre sujeto y objeto.  Ambos son inseparables.</a:t>
            </a:r>
          </a:p>
          <a:p>
            <a:pPr lvl="1" fontAlgn="base">
              <a:lnSpc>
                <a:spcPct val="100000"/>
              </a:lnSpc>
              <a:spcBef>
                <a:spcPct val="50000"/>
              </a:spcBef>
              <a:spcAft>
                <a:spcPct val="0"/>
              </a:spcAft>
              <a:buClrTx/>
              <a:buFontTx/>
              <a:buChar char="•"/>
            </a:pPr>
            <a:r>
              <a:rPr lang="es-ES" altLang="es-GT" sz="1600" dirty="0">
                <a:solidFill>
                  <a:prstClr val="black"/>
                </a:solidFill>
                <a:latin typeface="Comic Sans MS" panose="030F0702030302020204" pitchFamily="66" charset="0"/>
              </a:rPr>
              <a:t>La teoría y los hechos no son independientes.</a:t>
            </a:r>
          </a:p>
          <a:p>
            <a:pPr lvl="1" fontAlgn="base">
              <a:lnSpc>
                <a:spcPct val="100000"/>
              </a:lnSpc>
              <a:spcBef>
                <a:spcPct val="50000"/>
              </a:spcBef>
              <a:spcAft>
                <a:spcPct val="0"/>
              </a:spcAft>
              <a:buClrTx/>
              <a:buFontTx/>
              <a:buChar char="•"/>
            </a:pPr>
            <a:r>
              <a:rPr lang="es-ES" altLang="es-GT" sz="1600" dirty="0">
                <a:solidFill>
                  <a:prstClr val="black"/>
                </a:solidFill>
                <a:latin typeface="Comic Sans MS" panose="030F0702030302020204" pitchFamily="66" charset="0"/>
              </a:rPr>
              <a:t>No se pretende hacer generalizaciones a partir del objeto estudiado..</a:t>
            </a:r>
          </a:p>
          <a:p>
            <a:pPr lvl="1" fontAlgn="base">
              <a:lnSpc>
                <a:spcPct val="100000"/>
              </a:lnSpc>
              <a:spcBef>
                <a:spcPct val="50000"/>
              </a:spcBef>
              <a:spcAft>
                <a:spcPct val="0"/>
              </a:spcAft>
              <a:buClrTx/>
              <a:buFontTx/>
              <a:buChar char="•"/>
            </a:pPr>
            <a:r>
              <a:rPr lang="es-ES" altLang="es-GT" sz="1600" dirty="0">
                <a:solidFill>
                  <a:prstClr val="black"/>
                </a:solidFill>
                <a:latin typeface="Comic Sans MS" panose="030F0702030302020204" pitchFamily="66" charset="0"/>
              </a:rPr>
              <a:t>La función final de la investigación interpretativa consiste en lograr la interpretación de las conductas, lo cual se logra al captar el significado que las personas  les dan desde su propia perspectiva y subjetividad.</a:t>
            </a:r>
          </a:p>
          <a:p>
            <a:pPr lvl="1" fontAlgn="base">
              <a:lnSpc>
                <a:spcPct val="100000"/>
              </a:lnSpc>
              <a:spcBef>
                <a:spcPct val="50000"/>
              </a:spcBef>
              <a:spcAft>
                <a:spcPct val="0"/>
              </a:spcAft>
              <a:buClrTx/>
              <a:buFontTx/>
              <a:buChar char="•"/>
            </a:pPr>
            <a:r>
              <a:rPr lang="es-ES" altLang="es-GT" dirty="0">
                <a:solidFill>
                  <a:prstClr val="black"/>
                </a:solidFill>
                <a:latin typeface="Comic Sans MS" panose="030F0702030302020204" pitchFamily="66" charset="0"/>
              </a:rPr>
              <a:t>Las personas están en constante proceso de interpretación y definición de las situaciones en las cuales viven o enfrentan.  Esas situaciones tienen el significado que ellas les dan y actúan en consecuencia (interaccionismo simbólico)</a:t>
            </a:r>
          </a:p>
        </p:txBody>
      </p:sp>
    </p:spTree>
    <p:extLst>
      <p:ext uri="{BB962C8B-B14F-4D97-AF65-F5344CB8AC3E}">
        <p14:creationId xmlns:p14="http://schemas.microsoft.com/office/powerpoint/2010/main" val="2563163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uadroTexto 1"/>
          <p:cNvSpPr txBox="1">
            <a:spLocks noChangeArrowheads="1"/>
          </p:cNvSpPr>
          <p:nvPr/>
        </p:nvSpPr>
        <p:spPr bwMode="auto">
          <a:xfrm>
            <a:off x="1933319" y="436615"/>
            <a:ext cx="8424862"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0" fontAlgn="base" hangingPunct="0">
              <a:lnSpc>
                <a:spcPct val="107000"/>
              </a:lnSpc>
              <a:spcBef>
                <a:spcPct val="0"/>
              </a:spcBef>
              <a:spcAft>
                <a:spcPct val="0"/>
              </a:spcAft>
              <a:buClrTx/>
              <a:buFontTx/>
              <a:buNone/>
            </a:pPr>
            <a:r>
              <a:rPr lang="es-GT" altLang="es-GT" sz="2400">
                <a:solidFill>
                  <a:srgbClr val="222222"/>
                </a:solidFill>
                <a:latin typeface="Verdana" panose="020B0604030504040204" pitchFamily="34" charset="0"/>
                <a:cs typeface="Times New Roman" panose="02020603050405020304" pitchFamily="18" charset="0"/>
              </a:rPr>
              <a:t>RESPALDOS EPISTEMOLOGICOS  CONTEMPORÁNEOS</a:t>
            </a:r>
            <a:endParaRPr lang="es-GT" altLang="es-GT" sz="40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eaLnBrk="0" fontAlgn="base" hangingPunct="0">
              <a:lnSpc>
                <a:spcPct val="107000"/>
              </a:lnSpc>
              <a:spcBef>
                <a:spcPct val="0"/>
              </a:spcBef>
              <a:spcAft>
                <a:spcPct val="0"/>
              </a:spcAft>
              <a:buClrTx/>
              <a:buFontTx/>
              <a:buNone/>
            </a:pPr>
            <a:r>
              <a:rPr lang="es-GT" altLang="es-GT" sz="2400">
                <a:solidFill>
                  <a:srgbClr val="222222"/>
                </a:solidFill>
                <a:latin typeface="Verdana" panose="020B0604030504040204" pitchFamily="34" charset="0"/>
                <a:cs typeface="Times New Roman" panose="02020603050405020304" pitchFamily="18" charset="0"/>
              </a:rPr>
              <a:t>  </a:t>
            </a:r>
            <a:endParaRPr lang="es-GT" altLang="es-GT" sz="4000">
              <a:solidFill>
                <a:prstClr val="black"/>
              </a:solidFill>
              <a:latin typeface="Calibri" panose="020F0502020204030204" pitchFamily="34" charset="0"/>
              <a:cs typeface="Calibri" panose="020F0502020204030204" pitchFamily="34" charset="0"/>
            </a:endParaRPr>
          </a:p>
          <a:p>
            <a:pPr algn="just" eaLnBrk="0" fontAlgn="base" hangingPunct="0">
              <a:lnSpc>
                <a:spcPct val="107000"/>
              </a:lnSpc>
              <a:spcBef>
                <a:spcPct val="0"/>
              </a:spcBef>
              <a:spcAft>
                <a:spcPct val="0"/>
              </a:spcAft>
              <a:buClrTx/>
              <a:buFontTx/>
              <a:buNone/>
            </a:pPr>
            <a:r>
              <a:rPr lang="es-GT" altLang="es-GT">
                <a:solidFill>
                  <a:srgbClr val="222222"/>
                </a:solidFill>
                <a:latin typeface="Verdana" panose="020B0604030504040204" pitchFamily="34" charset="0"/>
                <a:cs typeface="Times New Roman" panose="02020603050405020304" pitchFamily="18" charset="0"/>
              </a:rPr>
              <a:t>Contemporáneamente se pueden diferenciar varios referentes epistemológicos, que orientan y condicionan un particular enfoque para el análisis de la realidad social.  </a:t>
            </a:r>
            <a:endParaRPr lang="es-GT" altLang="es-GT">
              <a:solidFill>
                <a:prstClr val="black"/>
              </a:solidFill>
              <a:latin typeface="Calibri" panose="020F0502020204030204" pitchFamily="34" charset="0"/>
              <a:cs typeface="Calibri" panose="020F0502020204030204" pitchFamily="34" charset="0"/>
            </a:endParaRPr>
          </a:p>
        </p:txBody>
      </p:sp>
      <p:sp>
        <p:nvSpPr>
          <p:cNvPr id="59395" name="Rectángulo 2"/>
          <p:cNvSpPr>
            <a:spLocks noChangeArrowheads="1"/>
          </p:cNvSpPr>
          <p:nvPr/>
        </p:nvSpPr>
        <p:spPr bwMode="auto">
          <a:xfrm>
            <a:off x="604685" y="2517776"/>
            <a:ext cx="10795818" cy="2265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120000"/>
              </a:lnSpc>
              <a:spcBef>
                <a:spcPts val="1000"/>
              </a:spcBef>
              <a:buClr>
                <a:schemeClr val="tx1"/>
              </a:buClr>
              <a:buFont typeface="Arial" panose="020B0604020202020204" pitchFamily="34" charset="0"/>
              <a:buChar char="•"/>
              <a:tabLst>
                <a:tab pos="457200"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457200"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457200"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457200"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457200" algn="l"/>
              </a:tabLst>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tabLst>
                <a:tab pos="457200" algn="l"/>
              </a:tabLst>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tabLst>
                <a:tab pos="457200" algn="l"/>
              </a:tabLst>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tabLst>
                <a:tab pos="457200" algn="l"/>
              </a:tabLst>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tabLst>
                <a:tab pos="457200" algn="l"/>
              </a:tabLst>
              <a:defRPr sz="1400">
                <a:solidFill>
                  <a:schemeClr val="tx1"/>
                </a:solidFill>
                <a:latin typeface="Tw Cen MT" panose="020B0602020104020603" pitchFamily="34" charset="0"/>
              </a:defRPr>
            </a:lvl9pPr>
          </a:lstStyle>
          <a:p>
            <a:pPr algn="just" eaLnBrk="0" fontAlgn="base" hangingPunct="0">
              <a:lnSpc>
                <a:spcPct val="107000"/>
              </a:lnSpc>
              <a:spcBef>
                <a:spcPct val="0"/>
              </a:spcBef>
              <a:spcAft>
                <a:spcPct val="0"/>
              </a:spcAft>
              <a:buClrTx/>
              <a:buSzPts val="1000"/>
              <a:buFont typeface="Symbol" panose="05050102010706020507" pitchFamily="18" charset="2"/>
              <a:buChar char=""/>
            </a:pPr>
            <a:r>
              <a:rPr lang="es-GT" altLang="es-GT" sz="2400" b="1" i="1" dirty="0">
                <a:solidFill>
                  <a:srgbClr val="0000FF"/>
                </a:solidFill>
                <a:latin typeface="Verdana" panose="020B0604030504040204" pitchFamily="34" charset="0"/>
                <a:cs typeface="Times New Roman" panose="02020603050405020304" pitchFamily="18" charset="0"/>
              </a:rPr>
              <a:t>Enfoque histórico - dialéctico</a:t>
            </a:r>
            <a:r>
              <a:rPr lang="es-GT" altLang="es-GT" sz="2400" dirty="0">
                <a:solidFill>
                  <a:srgbClr val="222222"/>
                </a:solidFill>
                <a:latin typeface="Verdana" panose="020B0604030504040204" pitchFamily="34" charset="0"/>
                <a:cs typeface="Times New Roman" panose="02020603050405020304" pitchFamily="18" charset="0"/>
              </a:rPr>
              <a:t>: </a:t>
            </a:r>
            <a:endParaRPr lang="es-GT" altLang="es-GT" sz="2400" dirty="0" smtClean="0">
              <a:solidFill>
                <a:srgbClr val="222222"/>
              </a:solidFill>
              <a:latin typeface="Verdana" panose="020B0604030504040204" pitchFamily="34" charset="0"/>
              <a:cs typeface="Times New Roman" panose="02020603050405020304" pitchFamily="18" charset="0"/>
            </a:endParaRPr>
          </a:p>
          <a:p>
            <a:pPr algn="just" eaLnBrk="0" fontAlgn="base" hangingPunct="0">
              <a:lnSpc>
                <a:spcPct val="107000"/>
              </a:lnSpc>
              <a:spcBef>
                <a:spcPct val="0"/>
              </a:spcBef>
              <a:spcAft>
                <a:spcPct val="0"/>
              </a:spcAft>
              <a:buClrTx/>
              <a:buSzPts val="1000"/>
              <a:buFont typeface="Symbol" panose="05050102010706020507" pitchFamily="18" charset="2"/>
              <a:buChar char=""/>
            </a:pPr>
            <a:endParaRPr lang="es-GT" altLang="es-GT" sz="2400" dirty="0">
              <a:solidFill>
                <a:srgbClr val="222222"/>
              </a:solidFill>
              <a:latin typeface="Verdana" panose="020B0604030504040204" pitchFamily="34" charset="0"/>
              <a:cs typeface="Times New Roman" panose="02020603050405020304" pitchFamily="18" charset="0"/>
            </a:endParaRPr>
          </a:p>
          <a:p>
            <a:pPr marL="400050" lvl="1" indent="0" algn="just" eaLnBrk="0" fontAlgn="base" hangingPunct="0">
              <a:lnSpc>
                <a:spcPct val="107000"/>
              </a:lnSpc>
              <a:spcBef>
                <a:spcPct val="0"/>
              </a:spcBef>
              <a:spcAft>
                <a:spcPct val="0"/>
              </a:spcAft>
              <a:buClrTx/>
              <a:buSzPts val="1000"/>
              <a:buNone/>
            </a:pPr>
            <a:r>
              <a:rPr lang="es-GT" altLang="es-GT" sz="2200" dirty="0" smtClean="0">
                <a:solidFill>
                  <a:srgbClr val="222222"/>
                </a:solidFill>
                <a:latin typeface="Verdana" panose="020B0604030504040204" pitchFamily="34" charset="0"/>
                <a:cs typeface="Times New Roman" panose="02020603050405020304" pitchFamily="18" charset="0"/>
              </a:rPr>
              <a:t>Las </a:t>
            </a:r>
            <a:r>
              <a:rPr lang="es-GT" altLang="es-GT" sz="2200" dirty="0">
                <a:solidFill>
                  <a:srgbClr val="222222"/>
                </a:solidFill>
                <a:latin typeface="Verdana" panose="020B0604030504040204" pitchFamily="34" charset="0"/>
                <a:cs typeface="Times New Roman" panose="02020603050405020304" pitchFamily="18" charset="0"/>
              </a:rPr>
              <a:t>experiencias </a:t>
            </a:r>
            <a:r>
              <a:rPr lang="es-GT" altLang="es-GT" sz="2200" dirty="0" smtClean="0">
                <a:solidFill>
                  <a:srgbClr val="222222"/>
                </a:solidFill>
                <a:latin typeface="Verdana" panose="020B0604030504040204" pitchFamily="34" charset="0"/>
                <a:cs typeface="Times New Roman" panose="02020603050405020304" pitchFamily="18" charset="0"/>
              </a:rPr>
              <a:t>son parte </a:t>
            </a:r>
            <a:r>
              <a:rPr lang="es-GT" altLang="es-GT" sz="2200" dirty="0">
                <a:solidFill>
                  <a:srgbClr val="222222"/>
                </a:solidFill>
                <a:latin typeface="Verdana" panose="020B0604030504040204" pitchFamily="34" charset="0"/>
                <a:cs typeface="Times New Roman" panose="02020603050405020304" pitchFamily="18" charset="0"/>
              </a:rPr>
              <a:t>de una práctica social e histórica general e igualmente dinámica, compleja y contradictoria que pueden ser leídas y comprendidas, de manera </a:t>
            </a:r>
            <a:r>
              <a:rPr lang="es-GT" altLang="es-GT" sz="2200" dirty="0" smtClean="0">
                <a:solidFill>
                  <a:srgbClr val="222222"/>
                </a:solidFill>
                <a:latin typeface="Verdana" panose="020B0604030504040204" pitchFamily="34" charset="0"/>
                <a:cs typeface="Times New Roman" panose="02020603050405020304" pitchFamily="18" charset="0"/>
              </a:rPr>
              <a:t>dialéctica. </a:t>
            </a:r>
            <a:endParaRPr lang="es-GT" altLang="es-GT" sz="2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eaLnBrk="0" fontAlgn="base" hangingPunct="0">
              <a:lnSpc>
                <a:spcPct val="107000"/>
              </a:lnSpc>
              <a:spcBef>
                <a:spcPct val="0"/>
              </a:spcBef>
              <a:spcAft>
                <a:spcPct val="0"/>
              </a:spcAft>
              <a:buClrTx/>
              <a:buFontTx/>
              <a:buNone/>
            </a:pPr>
            <a:r>
              <a:rPr lang="es-GT" altLang="es-GT" sz="1800" dirty="0">
                <a:solidFill>
                  <a:srgbClr val="222222"/>
                </a:solidFill>
                <a:latin typeface="Verdana" panose="020B0604030504040204" pitchFamily="34" charset="0"/>
                <a:cs typeface="Times New Roman" panose="02020603050405020304" pitchFamily="18" charset="0"/>
              </a:rPr>
              <a:t> </a:t>
            </a:r>
            <a:endParaRPr lang="es-GT" altLang="es-GT" sz="18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5822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ángulo 1"/>
          <p:cNvSpPr>
            <a:spLocks noChangeArrowheads="1"/>
          </p:cNvSpPr>
          <p:nvPr/>
        </p:nvSpPr>
        <p:spPr bwMode="auto">
          <a:xfrm>
            <a:off x="954175" y="956975"/>
            <a:ext cx="10456607" cy="430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120000"/>
              </a:lnSpc>
              <a:spcBef>
                <a:spcPts val="1000"/>
              </a:spcBef>
              <a:buClr>
                <a:schemeClr val="tx1"/>
              </a:buClr>
              <a:buFont typeface="Arial" panose="020B0604020202020204" pitchFamily="34" charset="0"/>
              <a:buChar char="•"/>
              <a:tabLst>
                <a:tab pos="457200"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457200"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457200"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457200"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457200" algn="l"/>
              </a:tabLst>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tabLst>
                <a:tab pos="457200" algn="l"/>
              </a:tabLst>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tabLst>
                <a:tab pos="457200" algn="l"/>
              </a:tabLst>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tabLst>
                <a:tab pos="457200" algn="l"/>
              </a:tabLst>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tabLst>
                <a:tab pos="457200" algn="l"/>
              </a:tabLst>
              <a:defRPr sz="1400">
                <a:solidFill>
                  <a:schemeClr val="tx1"/>
                </a:solidFill>
                <a:latin typeface="Tw Cen MT" panose="020B0602020104020603" pitchFamily="34" charset="0"/>
              </a:defRPr>
            </a:lvl9pPr>
          </a:lstStyle>
          <a:p>
            <a:pPr algn="just" eaLnBrk="0" fontAlgn="base" hangingPunct="0">
              <a:lnSpc>
                <a:spcPct val="107000"/>
              </a:lnSpc>
              <a:spcBef>
                <a:spcPct val="0"/>
              </a:spcBef>
              <a:spcAft>
                <a:spcPct val="0"/>
              </a:spcAft>
              <a:buClrTx/>
              <a:buSzPts val="1000"/>
              <a:buFont typeface="Symbol" panose="05050102010706020507" pitchFamily="18" charset="2"/>
              <a:buChar char=""/>
            </a:pPr>
            <a:endParaRPr lang="es-GT" altLang="es-GT" sz="1800" b="1" i="1" dirty="0" smtClean="0">
              <a:solidFill>
                <a:srgbClr val="0000FF"/>
              </a:solidFill>
              <a:latin typeface="Verdana" panose="020B0604030504040204" pitchFamily="34" charset="0"/>
              <a:cs typeface="Times New Roman" panose="02020603050405020304" pitchFamily="18" charset="0"/>
            </a:endParaRPr>
          </a:p>
          <a:p>
            <a:pPr algn="just" eaLnBrk="0" fontAlgn="base" hangingPunct="0">
              <a:lnSpc>
                <a:spcPct val="107000"/>
              </a:lnSpc>
              <a:spcBef>
                <a:spcPct val="0"/>
              </a:spcBef>
              <a:spcAft>
                <a:spcPct val="0"/>
              </a:spcAft>
              <a:buClrTx/>
              <a:buSzPts val="1000"/>
              <a:buFont typeface="Symbol" panose="05050102010706020507" pitchFamily="18" charset="2"/>
              <a:buChar char=""/>
            </a:pPr>
            <a:endParaRPr lang="es-GT" altLang="es-GT" sz="1800" b="1" i="1" dirty="0">
              <a:solidFill>
                <a:srgbClr val="0000FF"/>
              </a:solidFill>
              <a:latin typeface="Verdana" panose="020B0604030504040204" pitchFamily="34" charset="0"/>
              <a:cs typeface="Times New Roman" panose="02020603050405020304" pitchFamily="18" charset="0"/>
            </a:endParaRPr>
          </a:p>
          <a:p>
            <a:pPr algn="just" eaLnBrk="0" fontAlgn="base" hangingPunct="0">
              <a:lnSpc>
                <a:spcPct val="107000"/>
              </a:lnSpc>
              <a:spcBef>
                <a:spcPct val="0"/>
              </a:spcBef>
              <a:spcAft>
                <a:spcPct val="0"/>
              </a:spcAft>
              <a:buClrTx/>
              <a:buSzPts val="1000"/>
              <a:buFont typeface="Symbol" panose="05050102010706020507" pitchFamily="18" charset="2"/>
              <a:buChar char=""/>
            </a:pPr>
            <a:endParaRPr lang="es-GT" altLang="es-GT" sz="1800" b="1" i="1" dirty="0" smtClean="0">
              <a:solidFill>
                <a:srgbClr val="0000FF"/>
              </a:solidFill>
              <a:latin typeface="Verdana" panose="020B0604030504040204" pitchFamily="34" charset="0"/>
              <a:cs typeface="Times New Roman" panose="02020603050405020304" pitchFamily="18" charset="0"/>
            </a:endParaRPr>
          </a:p>
          <a:p>
            <a:pPr algn="just" eaLnBrk="0" fontAlgn="base" hangingPunct="0">
              <a:lnSpc>
                <a:spcPct val="107000"/>
              </a:lnSpc>
              <a:spcBef>
                <a:spcPct val="0"/>
              </a:spcBef>
              <a:spcAft>
                <a:spcPct val="0"/>
              </a:spcAft>
              <a:buClrTx/>
              <a:buSzPts val="1000"/>
              <a:buFont typeface="Symbol" panose="05050102010706020507" pitchFamily="18" charset="2"/>
              <a:buChar char=""/>
            </a:pPr>
            <a:endParaRPr lang="es-GT" altLang="es-GT" sz="1800" b="1" i="1" dirty="0">
              <a:solidFill>
                <a:srgbClr val="0000FF"/>
              </a:solidFill>
              <a:latin typeface="Verdana" panose="020B0604030504040204" pitchFamily="34" charset="0"/>
              <a:cs typeface="Times New Roman" panose="02020603050405020304" pitchFamily="18" charset="0"/>
            </a:endParaRPr>
          </a:p>
          <a:p>
            <a:pPr algn="just" eaLnBrk="0" fontAlgn="base" hangingPunct="0">
              <a:lnSpc>
                <a:spcPct val="107000"/>
              </a:lnSpc>
              <a:spcBef>
                <a:spcPct val="0"/>
              </a:spcBef>
              <a:spcAft>
                <a:spcPct val="0"/>
              </a:spcAft>
              <a:buClrTx/>
              <a:buSzPts val="1000"/>
              <a:buFont typeface="Symbol" panose="05050102010706020507" pitchFamily="18" charset="2"/>
              <a:buChar char=""/>
            </a:pPr>
            <a:r>
              <a:rPr lang="es-GT" altLang="es-GT" sz="1800" b="1" i="1" dirty="0" smtClean="0">
                <a:solidFill>
                  <a:srgbClr val="0000FF"/>
                </a:solidFill>
                <a:latin typeface="Verdana" panose="020B0604030504040204" pitchFamily="34" charset="0"/>
                <a:cs typeface="Times New Roman" panose="02020603050405020304" pitchFamily="18" charset="0"/>
              </a:rPr>
              <a:t>Enfoque </a:t>
            </a:r>
            <a:r>
              <a:rPr lang="es-GT" altLang="es-GT" sz="1800" b="1" i="1" dirty="0">
                <a:solidFill>
                  <a:srgbClr val="0000FF"/>
                </a:solidFill>
                <a:latin typeface="Verdana" panose="020B0604030504040204" pitchFamily="34" charset="0"/>
                <a:cs typeface="Times New Roman" panose="02020603050405020304" pitchFamily="18" charset="0"/>
              </a:rPr>
              <a:t>dialógico e interactivo: </a:t>
            </a:r>
            <a:endParaRPr lang="es-GT" altLang="es-GT" sz="1800" b="1" i="1" dirty="0" smtClean="0">
              <a:solidFill>
                <a:srgbClr val="0000FF"/>
              </a:solidFill>
              <a:latin typeface="Verdana" panose="020B0604030504040204" pitchFamily="34" charset="0"/>
              <a:cs typeface="Times New Roman" panose="02020603050405020304" pitchFamily="18" charset="0"/>
            </a:endParaRPr>
          </a:p>
          <a:p>
            <a:pPr algn="just" eaLnBrk="0" fontAlgn="base" hangingPunct="0">
              <a:lnSpc>
                <a:spcPct val="107000"/>
              </a:lnSpc>
              <a:spcBef>
                <a:spcPct val="0"/>
              </a:spcBef>
              <a:spcAft>
                <a:spcPct val="0"/>
              </a:spcAft>
              <a:buClrTx/>
              <a:buSzPts val="1000"/>
              <a:buFont typeface="Symbol" panose="05050102010706020507" pitchFamily="18" charset="2"/>
              <a:buChar char=""/>
            </a:pPr>
            <a:endParaRPr lang="es-GT" altLang="es-GT" sz="1800" b="1" i="1" dirty="0">
              <a:solidFill>
                <a:srgbClr val="0000FF"/>
              </a:solidFill>
              <a:latin typeface="Verdana" panose="020B0604030504040204" pitchFamily="34" charset="0"/>
              <a:cs typeface="Times New Roman" panose="02020603050405020304" pitchFamily="18" charset="0"/>
            </a:endParaRPr>
          </a:p>
          <a:p>
            <a:pPr lvl="1" algn="just" eaLnBrk="0" fontAlgn="base" hangingPunct="0">
              <a:lnSpc>
                <a:spcPct val="107000"/>
              </a:lnSpc>
              <a:spcBef>
                <a:spcPct val="0"/>
              </a:spcBef>
              <a:spcAft>
                <a:spcPct val="0"/>
              </a:spcAft>
              <a:buClrTx/>
              <a:buSzPts val="1000"/>
              <a:buFont typeface="Symbol" panose="05050102010706020507" pitchFamily="18" charset="2"/>
              <a:buChar char=""/>
            </a:pPr>
            <a:r>
              <a:rPr lang="es-GT" altLang="es-GT" dirty="0" smtClean="0">
                <a:solidFill>
                  <a:srgbClr val="222222"/>
                </a:solidFill>
                <a:latin typeface="Verdana" panose="020B0604030504040204" pitchFamily="34" charset="0"/>
                <a:cs typeface="Times New Roman" panose="02020603050405020304" pitchFamily="18" charset="0"/>
              </a:rPr>
              <a:t>Las </a:t>
            </a:r>
            <a:r>
              <a:rPr lang="es-GT" altLang="es-GT" dirty="0">
                <a:solidFill>
                  <a:srgbClr val="222222"/>
                </a:solidFill>
                <a:latin typeface="Verdana" panose="020B0604030504040204" pitchFamily="34" charset="0"/>
                <a:cs typeface="Times New Roman" panose="02020603050405020304" pitchFamily="18" charset="0"/>
              </a:rPr>
              <a:t>experiencias son entendidas como espacios de interacción, comunicación y de relación; pudiendo ser leídas desde el lenguaje que se habla y en las relaciones sociales que se establecen en estos contextos. </a:t>
            </a:r>
            <a:endParaRPr lang="es-GT" altLang="es-GT" dirty="0" smtClean="0">
              <a:solidFill>
                <a:srgbClr val="222222"/>
              </a:solidFill>
              <a:latin typeface="Verdana" panose="020B0604030504040204" pitchFamily="34" charset="0"/>
              <a:cs typeface="Times New Roman" panose="02020603050405020304" pitchFamily="18" charset="0"/>
            </a:endParaRPr>
          </a:p>
          <a:p>
            <a:pPr algn="just" eaLnBrk="0" fontAlgn="base" hangingPunct="0">
              <a:lnSpc>
                <a:spcPct val="107000"/>
              </a:lnSpc>
              <a:spcBef>
                <a:spcPct val="0"/>
              </a:spcBef>
              <a:spcAft>
                <a:spcPct val="0"/>
              </a:spcAft>
              <a:buClrTx/>
              <a:buSzPts val="1000"/>
              <a:buFont typeface="Symbol" panose="05050102010706020507" pitchFamily="18" charset="2"/>
              <a:buChar char=""/>
            </a:pPr>
            <a:endParaRPr lang="es-GT" altLang="es-GT" dirty="0">
              <a:solidFill>
                <a:srgbClr val="222222"/>
              </a:solidFill>
              <a:latin typeface="Verdana" panose="020B0604030504040204" pitchFamily="34" charset="0"/>
              <a:cs typeface="Times New Roman" panose="02020603050405020304" pitchFamily="18" charset="0"/>
            </a:endParaRPr>
          </a:p>
          <a:p>
            <a:pPr lvl="1" algn="just" eaLnBrk="0" fontAlgn="base" hangingPunct="0">
              <a:lnSpc>
                <a:spcPct val="107000"/>
              </a:lnSpc>
              <a:spcBef>
                <a:spcPct val="0"/>
              </a:spcBef>
              <a:spcAft>
                <a:spcPct val="0"/>
              </a:spcAft>
              <a:buClrTx/>
              <a:buSzPts val="1000"/>
              <a:buFont typeface="Symbol" panose="05050102010706020507" pitchFamily="18" charset="2"/>
              <a:buChar char=""/>
            </a:pPr>
            <a:r>
              <a:rPr lang="es-GT" altLang="es-GT" dirty="0" smtClean="0">
                <a:solidFill>
                  <a:srgbClr val="222222"/>
                </a:solidFill>
                <a:latin typeface="Verdana" panose="020B0604030504040204" pitchFamily="34" charset="0"/>
                <a:cs typeface="Times New Roman" panose="02020603050405020304" pitchFamily="18" charset="0"/>
              </a:rPr>
              <a:t>El conocimiento se construye a </a:t>
            </a:r>
            <a:r>
              <a:rPr lang="es-GT" altLang="es-GT" dirty="0">
                <a:solidFill>
                  <a:srgbClr val="222222"/>
                </a:solidFill>
                <a:latin typeface="Verdana" panose="020B0604030504040204" pitchFamily="34" charset="0"/>
                <a:cs typeface="Times New Roman" panose="02020603050405020304" pitchFamily="18" charset="0"/>
              </a:rPr>
              <a:t>partir de los referentes externos e internos que permiten tematizar las áreas problemáticas expresadas en los procesos conversacionales que se dan en toda práctica social. </a:t>
            </a:r>
            <a:endParaRPr lang="es-GT" altLang="es-GT" dirty="0" smtClean="0">
              <a:solidFill>
                <a:srgbClr val="222222"/>
              </a:solidFill>
              <a:latin typeface="Verdana" panose="020B0604030504040204" pitchFamily="34" charset="0"/>
              <a:cs typeface="Times New Roman" panose="02020603050405020304" pitchFamily="18" charset="0"/>
            </a:endParaRPr>
          </a:p>
          <a:p>
            <a:pPr algn="just" eaLnBrk="0" fontAlgn="base" hangingPunct="0">
              <a:lnSpc>
                <a:spcPct val="107000"/>
              </a:lnSpc>
              <a:spcBef>
                <a:spcPct val="0"/>
              </a:spcBef>
              <a:spcAft>
                <a:spcPct val="0"/>
              </a:spcAft>
              <a:buClrTx/>
              <a:buSzPts val="1000"/>
              <a:buFont typeface="Symbol" panose="05050102010706020507" pitchFamily="18" charset="2"/>
              <a:buChar char=""/>
            </a:pPr>
            <a:endParaRPr lang="es-GT" altLang="es-GT" dirty="0">
              <a:solidFill>
                <a:srgbClr val="222222"/>
              </a:solidFill>
              <a:latin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640558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73545" y="2134889"/>
            <a:ext cx="10363200" cy="1470025"/>
          </a:xfrm>
        </p:spPr>
        <p:txBody>
          <a:bodyPr rtlCol="0"/>
          <a:lstStyle/>
          <a:p>
            <a:pPr rtl="0"/>
            <a:r>
              <a:rPr lang="es-ES" sz="2600" dirty="0" smtClean="0"/>
              <a:t>Las relaciones </a:t>
            </a:r>
            <a:br>
              <a:rPr lang="es-ES" sz="2600" dirty="0" smtClean="0"/>
            </a:br>
            <a:r>
              <a:rPr lang="es-ES" sz="2600" dirty="0" smtClean="0"/>
              <a:t>entre la teoría, el método y las técnicas de investigacion</a:t>
            </a:r>
            <a:endParaRPr lang="es-ES" sz="2600" dirty="0"/>
          </a:p>
        </p:txBody>
      </p:sp>
      <p:sp>
        <p:nvSpPr>
          <p:cNvPr id="3" name="Subtítulo 2"/>
          <p:cNvSpPr>
            <a:spLocks noGrp="1"/>
          </p:cNvSpPr>
          <p:nvPr>
            <p:ph type="subTitle" idx="1"/>
          </p:nvPr>
        </p:nvSpPr>
        <p:spPr>
          <a:xfrm>
            <a:off x="1397000" y="4699000"/>
            <a:ext cx="8534400" cy="1752600"/>
          </a:xfrm>
        </p:spPr>
        <p:txBody>
          <a:bodyPr rtlCol="0"/>
          <a:lstStyle/>
          <a:p>
            <a:pPr algn="r" rtl="0"/>
            <a:r>
              <a:rPr lang="es-ES" dirty="0" smtClean="0"/>
              <a:t>Oscar A. López Rivera</a:t>
            </a:r>
          </a:p>
          <a:p>
            <a:pPr algn="r" rtl="0"/>
            <a:r>
              <a:rPr lang="es-ES" dirty="0" smtClean="0"/>
              <a:t>FLACSO unidad Quetzaltenango</a:t>
            </a:r>
            <a:endParaRPr lang="es-ES" dirty="0"/>
          </a:p>
        </p:txBody>
      </p:sp>
      <p:sp>
        <p:nvSpPr>
          <p:cNvPr id="5" name="CuadroTexto 4"/>
          <p:cNvSpPr txBox="1"/>
          <p:nvPr/>
        </p:nvSpPr>
        <p:spPr>
          <a:xfrm>
            <a:off x="228600" y="283002"/>
            <a:ext cx="10896600" cy="830997"/>
          </a:xfrm>
          <a:prstGeom prst="rect">
            <a:avLst/>
          </a:prstGeom>
          <a:noFill/>
          <a:ln>
            <a:solidFill>
              <a:schemeClr val="accent1">
                <a:lumMod val="20000"/>
                <a:lumOff val="80000"/>
              </a:schemeClr>
            </a:solidFill>
          </a:ln>
        </p:spPr>
        <p:txBody>
          <a:bodyPr wrap="square" rtlCol="0" anchor="ctr" anchorCtr="1">
            <a:spAutoFit/>
          </a:bodyPr>
          <a:lstStyle/>
          <a:p>
            <a:pPr algn="ctr"/>
            <a:r>
              <a:rPr lang="es-ES" sz="2400" dirty="0" smtClean="0"/>
              <a:t>CENTRO UNIVERSITARIO DE OCCIDENTE  CUNOC</a:t>
            </a:r>
          </a:p>
          <a:p>
            <a:pPr algn="ctr"/>
            <a:r>
              <a:rPr lang="es-ES" sz="2400" dirty="0" smtClean="0"/>
              <a:t>ESCUELA DE TRABAJO SOCIAL</a:t>
            </a:r>
            <a:endParaRPr lang="es-GT" sz="2400" dirty="0"/>
          </a:p>
        </p:txBody>
      </p:sp>
    </p:spTree>
    <p:extLst>
      <p:ext uri="{BB962C8B-B14F-4D97-AF65-F5344CB8AC3E}">
        <p14:creationId xmlns:p14="http://schemas.microsoft.com/office/powerpoint/2010/main" val="386644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ángulo 1"/>
          <p:cNvSpPr>
            <a:spLocks noChangeArrowheads="1"/>
          </p:cNvSpPr>
          <p:nvPr/>
        </p:nvSpPr>
        <p:spPr bwMode="auto">
          <a:xfrm>
            <a:off x="781665" y="836614"/>
            <a:ext cx="9703773" cy="470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120000"/>
              </a:lnSpc>
              <a:spcBef>
                <a:spcPts val="1000"/>
              </a:spcBef>
              <a:buClr>
                <a:schemeClr val="tx1"/>
              </a:buClr>
              <a:buFont typeface="Arial" panose="020B0604020202020204" pitchFamily="34" charset="0"/>
              <a:buChar char="•"/>
              <a:tabLst>
                <a:tab pos="457200"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457200"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457200"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457200"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457200" algn="l"/>
              </a:tabLst>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tabLst>
                <a:tab pos="457200" algn="l"/>
              </a:tabLst>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tabLst>
                <a:tab pos="457200" algn="l"/>
              </a:tabLst>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tabLst>
                <a:tab pos="457200" algn="l"/>
              </a:tabLst>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tabLst>
                <a:tab pos="457200" algn="l"/>
              </a:tabLst>
              <a:defRPr sz="1400">
                <a:solidFill>
                  <a:schemeClr val="tx1"/>
                </a:solidFill>
                <a:latin typeface="Tw Cen MT" panose="020B0602020104020603" pitchFamily="34" charset="0"/>
              </a:defRPr>
            </a:lvl9pPr>
          </a:lstStyle>
          <a:p>
            <a:pPr algn="just" eaLnBrk="0" fontAlgn="base" hangingPunct="0">
              <a:lnSpc>
                <a:spcPct val="107000"/>
              </a:lnSpc>
              <a:spcBef>
                <a:spcPct val="0"/>
              </a:spcBef>
              <a:spcAft>
                <a:spcPct val="0"/>
              </a:spcAft>
              <a:buClrTx/>
              <a:buSzPts val="1000"/>
              <a:buFont typeface="Symbol" panose="05050102010706020507" pitchFamily="18" charset="2"/>
              <a:buChar char=""/>
            </a:pPr>
            <a:endParaRPr lang="es-GT" altLang="es-GT" b="1" i="1" dirty="0" smtClean="0">
              <a:solidFill>
                <a:srgbClr val="0000FF"/>
              </a:solidFill>
              <a:latin typeface="Verdana" panose="020B0604030504040204" pitchFamily="34" charset="0"/>
              <a:cs typeface="Times New Roman" panose="02020603050405020304" pitchFamily="18" charset="0"/>
            </a:endParaRPr>
          </a:p>
          <a:p>
            <a:pPr algn="just" eaLnBrk="0" fontAlgn="base" hangingPunct="0">
              <a:lnSpc>
                <a:spcPct val="107000"/>
              </a:lnSpc>
              <a:spcBef>
                <a:spcPct val="0"/>
              </a:spcBef>
              <a:spcAft>
                <a:spcPct val="0"/>
              </a:spcAft>
              <a:buClrTx/>
              <a:buSzPts val="1000"/>
              <a:buFont typeface="Symbol" panose="05050102010706020507" pitchFamily="18" charset="2"/>
              <a:buChar char=""/>
            </a:pPr>
            <a:endParaRPr lang="es-GT" altLang="es-GT" b="1" i="1" dirty="0">
              <a:solidFill>
                <a:srgbClr val="0000FF"/>
              </a:solidFill>
              <a:latin typeface="Verdana" panose="020B0604030504040204" pitchFamily="34" charset="0"/>
              <a:cs typeface="Times New Roman" panose="02020603050405020304" pitchFamily="18" charset="0"/>
            </a:endParaRPr>
          </a:p>
          <a:p>
            <a:pPr algn="just" eaLnBrk="0" fontAlgn="base" hangingPunct="0">
              <a:lnSpc>
                <a:spcPct val="107000"/>
              </a:lnSpc>
              <a:spcBef>
                <a:spcPct val="0"/>
              </a:spcBef>
              <a:spcAft>
                <a:spcPct val="0"/>
              </a:spcAft>
              <a:buClrTx/>
              <a:buSzPts val="1000"/>
              <a:buFont typeface="Symbol" panose="05050102010706020507" pitchFamily="18" charset="2"/>
              <a:buChar char=""/>
            </a:pPr>
            <a:endParaRPr lang="es-GT" altLang="es-GT" b="1" i="1" dirty="0" smtClean="0">
              <a:solidFill>
                <a:srgbClr val="0000FF"/>
              </a:solidFill>
              <a:latin typeface="Verdana" panose="020B0604030504040204" pitchFamily="34" charset="0"/>
              <a:cs typeface="Times New Roman" panose="02020603050405020304" pitchFamily="18" charset="0"/>
            </a:endParaRPr>
          </a:p>
          <a:p>
            <a:pPr algn="just" eaLnBrk="0" fontAlgn="base" hangingPunct="0">
              <a:lnSpc>
                <a:spcPct val="107000"/>
              </a:lnSpc>
              <a:spcBef>
                <a:spcPct val="0"/>
              </a:spcBef>
              <a:spcAft>
                <a:spcPct val="0"/>
              </a:spcAft>
              <a:buClrTx/>
              <a:buSzPts val="1000"/>
              <a:buFont typeface="Symbol" panose="05050102010706020507" pitchFamily="18" charset="2"/>
              <a:buChar char=""/>
            </a:pPr>
            <a:endParaRPr lang="es-GT" altLang="es-GT" b="1" i="1" dirty="0">
              <a:solidFill>
                <a:srgbClr val="0000FF"/>
              </a:solidFill>
              <a:latin typeface="Verdana" panose="020B0604030504040204" pitchFamily="34" charset="0"/>
              <a:cs typeface="Times New Roman" panose="02020603050405020304" pitchFamily="18" charset="0"/>
            </a:endParaRPr>
          </a:p>
          <a:p>
            <a:pPr algn="just" eaLnBrk="0" fontAlgn="base" hangingPunct="0">
              <a:lnSpc>
                <a:spcPct val="107000"/>
              </a:lnSpc>
              <a:spcBef>
                <a:spcPct val="0"/>
              </a:spcBef>
              <a:spcAft>
                <a:spcPct val="0"/>
              </a:spcAft>
              <a:buClrTx/>
              <a:buSzPts val="1000"/>
              <a:buFont typeface="Symbol" panose="05050102010706020507" pitchFamily="18" charset="2"/>
              <a:buChar char=""/>
            </a:pPr>
            <a:r>
              <a:rPr lang="es-GT" altLang="es-GT" b="1" i="1" dirty="0" smtClean="0">
                <a:solidFill>
                  <a:srgbClr val="0000FF"/>
                </a:solidFill>
                <a:latin typeface="Verdana" panose="020B0604030504040204" pitchFamily="34" charset="0"/>
                <a:cs typeface="Times New Roman" panose="02020603050405020304" pitchFamily="18" charset="0"/>
              </a:rPr>
              <a:t>Enfoque </a:t>
            </a:r>
            <a:r>
              <a:rPr lang="es-GT" altLang="es-GT" b="1" i="1" dirty="0">
                <a:solidFill>
                  <a:srgbClr val="0000FF"/>
                </a:solidFill>
                <a:latin typeface="Verdana" panose="020B0604030504040204" pitchFamily="34" charset="0"/>
                <a:cs typeface="Times New Roman" panose="02020603050405020304" pitchFamily="18" charset="0"/>
              </a:rPr>
              <a:t>hermenéutico: </a:t>
            </a:r>
            <a:endParaRPr lang="es-GT" altLang="es-GT" b="1" i="1" dirty="0" smtClean="0">
              <a:solidFill>
                <a:srgbClr val="0000FF"/>
              </a:solidFill>
              <a:latin typeface="Verdana" panose="020B0604030504040204" pitchFamily="34" charset="0"/>
              <a:cs typeface="Times New Roman" panose="02020603050405020304" pitchFamily="18" charset="0"/>
            </a:endParaRPr>
          </a:p>
          <a:p>
            <a:pPr algn="just" eaLnBrk="0" fontAlgn="base" hangingPunct="0">
              <a:lnSpc>
                <a:spcPct val="107000"/>
              </a:lnSpc>
              <a:spcBef>
                <a:spcPct val="0"/>
              </a:spcBef>
              <a:spcAft>
                <a:spcPct val="0"/>
              </a:spcAft>
              <a:buClrTx/>
              <a:buSzPts val="1000"/>
              <a:buFont typeface="Symbol" panose="05050102010706020507" pitchFamily="18" charset="2"/>
              <a:buChar char=""/>
            </a:pPr>
            <a:endParaRPr lang="es-GT" altLang="es-GT" b="1" i="1" dirty="0">
              <a:solidFill>
                <a:srgbClr val="0000FF"/>
              </a:solidFill>
              <a:latin typeface="Verdana" panose="020B0604030504040204" pitchFamily="34" charset="0"/>
              <a:cs typeface="Times New Roman" panose="02020603050405020304" pitchFamily="18" charset="0"/>
            </a:endParaRPr>
          </a:p>
          <a:p>
            <a:pPr algn="just" eaLnBrk="0" fontAlgn="base" hangingPunct="0">
              <a:lnSpc>
                <a:spcPct val="107000"/>
              </a:lnSpc>
              <a:spcBef>
                <a:spcPct val="0"/>
              </a:spcBef>
              <a:spcAft>
                <a:spcPct val="0"/>
              </a:spcAft>
              <a:buClrTx/>
              <a:buSzPts val="1000"/>
              <a:buFont typeface="Symbol" panose="05050102010706020507" pitchFamily="18" charset="2"/>
              <a:buChar char=""/>
            </a:pPr>
            <a:r>
              <a:rPr lang="es-GT" altLang="es-GT" b="1" i="1" dirty="0" smtClean="0">
                <a:solidFill>
                  <a:srgbClr val="0000FF"/>
                </a:solidFill>
                <a:latin typeface="Verdana" panose="020B0604030504040204" pitchFamily="34" charset="0"/>
                <a:cs typeface="Times New Roman" panose="02020603050405020304" pitchFamily="18" charset="0"/>
              </a:rPr>
              <a:t>Su énfasis es </a:t>
            </a:r>
            <a:r>
              <a:rPr lang="es-GT" altLang="es-GT" dirty="0" smtClean="0">
                <a:solidFill>
                  <a:srgbClr val="222222"/>
                </a:solidFill>
                <a:latin typeface="Verdana" panose="020B0604030504040204" pitchFamily="34" charset="0"/>
                <a:cs typeface="Times New Roman" panose="02020603050405020304" pitchFamily="18" charset="0"/>
              </a:rPr>
              <a:t>entender </a:t>
            </a:r>
            <a:r>
              <a:rPr lang="es-GT" altLang="es-GT" dirty="0">
                <a:solidFill>
                  <a:srgbClr val="222222"/>
                </a:solidFill>
                <a:latin typeface="Verdana" panose="020B0604030504040204" pitchFamily="34" charset="0"/>
                <a:cs typeface="Times New Roman" panose="02020603050405020304" pitchFamily="18" charset="0"/>
              </a:rPr>
              <a:t>a los actores de los proyectos socioculturales y educativos </a:t>
            </a:r>
            <a:r>
              <a:rPr lang="es-GT" altLang="es-GT" dirty="0" smtClean="0">
                <a:solidFill>
                  <a:srgbClr val="222222"/>
                </a:solidFill>
                <a:latin typeface="Verdana" panose="020B0604030504040204" pitchFamily="34" charset="0"/>
                <a:cs typeface="Times New Roman" panose="02020603050405020304" pitchFamily="18" charset="0"/>
              </a:rPr>
              <a:t>a partir de comprender: intencionalidades</a:t>
            </a:r>
            <a:r>
              <a:rPr lang="es-GT" altLang="es-GT" dirty="0">
                <a:solidFill>
                  <a:srgbClr val="222222"/>
                </a:solidFill>
                <a:latin typeface="Verdana" panose="020B0604030504040204" pitchFamily="34" charset="0"/>
                <a:cs typeface="Times New Roman" panose="02020603050405020304" pitchFamily="18" charset="0"/>
              </a:rPr>
              <a:t>, predisposiciones, hipótesis, sentidos y valoraciones que subyacen en la acción. </a:t>
            </a:r>
            <a:endParaRPr lang="es-GT" altLang="es-GT" dirty="0" smtClean="0">
              <a:solidFill>
                <a:srgbClr val="222222"/>
              </a:solidFill>
              <a:latin typeface="Verdana" panose="020B0604030504040204" pitchFamily="34" charset="0"/>
              <a:cs typeface="Times New Roman" panose="02020603050405020304" pitchFamily="18" charset="0"/>
            </a:endParaRPr>
          </a:p>
          <a:p>
            <a:pPr algn="just" eaLnBrk="0" fontAlgn="base" hangingPunct="0">
              <a:lnSpc>
                <a:spcPct val="107000"/>
              </a:lnSpc>
              <a:spcBef>
                <a:spcPct val="0"/>
              </a:spcBef>
              <a:spcAft>
                <a:spcPct val="0"/>
              </a:spcAft>
              <a:buClrTx/>
              <a:buSzPts val="1000"/>
              <a:buFont typeface="Symbol" panose="05050102010706020507" pitchFamily="18" charset="2"/>
              <a:buChar char=""/>
            </a:pPr>
            <a:endParaRPr lang="es-GT" altLang="es-GT" dirty="0">
              <a:solidFill>
                <a:srgbClr val="222222"/>
              </a:solidFill>
              <a:latin typeface="Verdana" panose="020B0604030504040204" pitchFamily="34" charset="0"/>
              <a:cs typeface="Times New Roman" panose="02020603050405020304" pitchFamily="18" charset="0"/>
            </a:endParaRPr>
          </a:p>
          <a:p>
            <a:pPr algn="just" eaLnBrk="0" fontAlgn="base" hangingPunct="0">
              <a:lnSpc>
                <a:spcPct val="107000"/>
              </a:lnSpc>
              <a:spcBef>
                <a:spcPct val="0"/>
              </a:spcBef>
              <a:spcAft>
                <a:spcPct val="0"/>
              </a:spcAft>
              <a:buClrTx/>
              <a:buSzPts val="1000"/>
              <a:buFont typeface="Symbol" panose="05050102010706020507" pitchFamily="18" charset="2"/>
              <a:buChar char=""/>
            </a:pPr>
            <a:r>
              <a:rPr lang="es-GT" altLang="es-GT" dirty="0" smtClean="0">
                <a:solidFill>
                  <a:srgbClr val="222222"/>
                </a:solidFill>
                <a:latin typeface="Verdana" panose="020B0604030504040204" pitchFamily="34" charset="0"/>
                <a:cs typeface="Times New Roman" panose="02020603050405020304" pitchFamily="18" charset="0"/>
              </a:rPr>
              <a:t>Se trata de una labor interpretativa </a:t>
            </a:r>
            <a:r>
              <a:rPr lang="es-GT" altLang="es-GT" dirty="0">
                <a:solidFill>
                  <a:srgbClr val="222222"/>
                </a:solidFill>
                <a:latin typeface="Verdana" panose="020B0604030504040204" pitchFamily="34" charset="0"/>
                <a:cs typeface="Times New Roman" panose="02020603050405020304" pitchFamily="18" charset="0"/>
              </a:rPr>
              <a:t>de todos los que participaron, develando los juegos de sentido y las dinámicas que permiten reconstruir las relaciones que se dan entre los actores , los saberes y los procesos de </a:t>
            </a:r>
            <a:r>
              <a:rPr lang="es-GT" altLang="es-GT" dirty="0" smtClean="0">
                <a:solidFill>
                  <a:srgbClr val="222222"/>
                </a:solidFill>
                <a:latin typeface="Verdana" panose="020B0604030504040204" pitchFamily="34" charset="0"/>
                <a:cs typeface="Times New Roman" panose="02020603050405020304" pitchFamily="18" charset="0"/>
              </a:rPr>
              <a:t>legitimidad. </a:t>
            </a:r>
            <a:endParaRPr lang="es-GT" altLang="es-GT"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6829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ángulo 1"/>
          <p:cNvSpPr>
            <a:spLocks noChangeArrowheads="1"/>
          </p:cNvSpPr>
          <p:nvPr/>
        </p:nvSpPr>
        <p:spPr bwMode="auto">
          <a:xfrm>
            <a:off x="457202" y="221226"/>
            <a:ext cx="10943302" cy="312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120000"/>
              </a:lnSpc>
              <a:spcBef>
                <a:spcPts val="1000"/>
              </a:spcBef>
              <a:buClr>
                <a:schemeClr val="tx1"/>
              </a:buClr>
              <a:buFont typeface="Arial" panose="020B0604020202020204" pitchFamily="34" charset="0"/>
              <a:buChar char="•"/>
              <a:tabLst>
                <a:tab pos="457200"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457200"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457200"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457200"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457200" algn="l"/>
              </a:tabLst>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tabLst>
                <a:tab pos="457200" algn="l"/>
              </a:tabLst>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tabLst>
                <a:tab pos="457200" algn="l"/>
              </a:tabLst>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tabLst>
                <a:tab pos="457200" algn="l"/>
              </a:tabLst>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tabLst>
                <a:tab pos="457200" algn="l"/>
              </a:tabLst>
              <a:defRPr sz="1400">
                <a:solidFill>
                  <a:schemeClr val="tx1"/>
                </a:solidFill>
                <a:latin typeface="Tw Cen MT" panose="020B0602020104020603" pitchFamily="34" charset="0"/>
              </a:defRPr>
            </a:lvl9pPr>
          </a:lstStyle>
          <a:p>
            <a:pPr algn="just" eaLnBrk="0" fontAlgn="base" hangingPunct="0">
              <a:lnSpc>
                <a:spcPct val="107000"/>
              </a:lnSpc>
              <a:spcBef>
                <a:spcPct val="0"/>
              </a:spcBef>
              <a:spcAft>
                <a:spcPct val="0"/>
              </a:spcAft>
              <a:buClrTx/>
              <a:buSzPts val="1000"/>
              <a:buFont typeface="Symbol" panose="05050102010706020507" pitchFamily="18" charset="2"/>
              <a:buChar char=""/>
            </a:pPr>
            <a:r>
              <a:rPr lang="es-GT" altLang="es-GT" sz="1600" b="1" i="1" dirty="0">
                <a:solidFill>
                  <a:srgbClr val="0000FF"/>
                </a:solidFill>
                <a:latin typeface="Verdana" panose="020B0604030504040204" pitchFamily="34" charset="0"/>
                <a:cs typeface="Times New Roman" panose="02020603050405020304" pitchFamily="18" charset="0"/>
              </a:rPr>
              <a:t>Enfoque de la reflexividad y la construcción de la experiencia humana</a:t>
            </a:r>
            <a:r>
              <a:rPr lang="es-GT" altLang="es-GT" b="1" i="1" dirty="0">
                <a:solidFill>
                  <a:srgbClr val="0000FF"/>
                </a:solidFill>
                <a:latin typeface="Verdana" panose="020B0604030504040204" pitchFamily="34" charset="0"/>
                <a:cs typeface="Times New Roman" panose="02020603050405020304" pitchFamily="18" charset="0"/>
              </a:rPr>
              <a:t>: </a:t>
            </a:r>
            <a:endParaRPr lang="es-GT" altLang="es-GT" b="1" i="1" dirty="0" smtClean="0">
              <a:solidFill>
                <a:srgbClr val="0000FF"/>
              </a:solidFill>
              <a:latin typeface="Verdana" panose="020B0604030504040204" pitchFamily="34" charset="0"/>
              <a:cs typeface="Times New Roman" panose="02020603050405020304" pitchFamily="18" charset="0"/>
            </a:endParaRPr>
          </a:p>
          <a:p>
            <a:pPr algn="just" eaLnBrk="0" fontAlgn="base" hangingPunct="0">
              <a:lnSpc>
                <a:spcPct val="107000"/>
              </a:lnSpc>
              <a:spcBef>
                <a:spcPct val="0"/>
              </a:spcBef>
              <a:spcAft>
                <a:spcPct val="0"/>
              </a:spcAft>
              <a:buClrTx/>
              <a:buSzPts val="1000"/>
              <a:buFont typeface="Symbol" panose="05050102010706020507" pitchFamily="18" charset="2"/>
              <a:buChar char=""/>
            </a:pPr>
            <a:endParaRPr lang="es-GT" altLang="es-GT" b="1" i="1" dirty="0">
              <a:solidFill>
                <a:srgbClr val="0000FF"/>
              </a:solidFill>
              <a:latin typeface="Verdana" panose="020B0604030504040204" pitchFamily="34" charset="0"/>
              <a:cs typeface="Times New Roman" panose="02020603050405020304" pitchFamily="18" charset="0"/>
            </a:endParaRPr>
          </a:p>
          <a:p>
            <a:pPr lvl="1" algn="just" eaLnBrk="0" fontAlgn="base" hangingPunct="0">
              <a:lnSpc>
                <a:spcPct val="107000"/>
              </a:lnSpc>
              <a:spcBef>
                <a:spcPct val="0"/>
              </a:spcBef>
              <a:spcAft>
                <a:spcPct val="0"/>
              </a:spcAft>
              <a:buClrTx/>
              <a:buSzPts val="1000"/>
              <a:buFont typeface="Symbol" panose="05050102010706020507" pitchFamily="18" charset="2"/>
              <a:buChar char=""/>
            </a:pPr>
            <a:r>
              <a:rPr lang="es-GT" altLang="es-GT" b="1" i="1" dirty="0" smtClean="0">
                <a:solidFill>
                  <a:srgbClr val="0000FF"/>
                </a:solidFill>
                <a:latin typeface="Verdana" panose="020B0604030504040204" pitchFamily="34" charset="0"/>
                <a:cs typeface="Times New Roman" panose="02020603050405020304" pitchFamily="18" charset="0"/>
              </a:rPr>
              <a:t>Su fundamento es una </a:t>
            </a:r>
            <a:r>
              <a:rPr lang="es-GT" altLang="es-GT" dirty="0" smtClean="0">
                <a:solidFill>
                  <a:srgbClr val="222222"/>
                </a:solidFill>
                <a:latin typeface="Verdana" panose="020B0604030504040204" pitchFamily="34" charset="0"/>
                <a:cs typeface="Times New Roman" panose="02020603050405020304" pitchFamily="18" charset="0"/>
              </a:rPr>
              <a:t>epistemología </a:t>
            </a:r>
            <a:r>
              <a:rPr lang="es-GT" altLang="es-GT" dirty="0">
                <a:solidFill>
                  <a:srgbClr val="222222"/>
                </a:solidFill>
                <a:latin typeface="Verdana" panose="020B0604030504040204" pitchFamily="34" charset="0"/>
                <a:cs typeface="Times New Roman" panose="02020603050405020304" pitchFamily="18" charset="0"/>
              </a:rPr>
              <a:t>de la practica, basada en la observación y el análisis de los </a:t>
            </a:r>
            <a:r>
              <a:rPr lang="es-GT" altLang="es-GT" dirty="0" smtClean="0">
                <a:solidFill>
                  <a:srgbClr val="222222"/>
                </a:solidFill>
                <a:latin typeface="Verdana" panose="020B0604030504040204" pitchFamily="34" charset="0"/>
                <a:cs typeface="Times New Roman" panose="02020603050405020304" pitchFamily="18" charset="0"/>
              </a:rPr>
              <a:t>problemas, en donde no </a:t>
            </a:r>
            <a:r>
              <a:rPr lang="es-GT" altLang="es-GT" dirty="0">
                <a:solidFill>
                  <a:srgbClr val="222222"/>
                </a:solidFill>
                <a:latin typeface="Verdana" panose="020B0604030504040204" pitchFamily="34" charset="0"/>
                <a:cs typeface="Times New Roman" panose="02020603050405020304" pitchFamily="18" charset="0"/>
              </a:rPr>
              <a:t>tienen cabida </a:t>
            </a:r>
            <a:r>
              <a:rPr lang="es-GT" altLang="es-GT" dirty="0" smtClean="0">
                <a:solidFill>
                  <a:srgbClr val="222222"/>
                </a:solidFill>
                <a:latin typeface="Verdana" panose="020B0604030504040204" pitchFamily="34" charset="0"/>
                <a:cs typeface="Times New Roman" panose="02020603050405020304" pitchFamily="18" charset="0"/>
              </a:rPr>
              <a:t>el </a:t>
            </a:r>
            <a:r>
              <a:rPr lang="es-GT" altLang="es-GT" dirty="0">
                <a:solidFill>
                  <a:srgbClr val="222222"/>
                </a:solidFill>
                <a:latin typeface="Verdana" panose="020B0604030504040204" pitchFamily="34" charset="0"/>
                <a:cs typeface="Times New Roman" panose="02020603050405020304" pitchFamily="18" charset="0"/>
              </a:rPr>
              <a:t>cuerpo teórico aprendido o aplicado. </a:t>
            </a:r>
            <a:endParaRPr lang="es-GT" altLang="es-GT" dirty="0" smtClean="0">
              <a:solidFill>
                <a:srgbClr val="222222"/>
              </a:solidFill>
              <a:latin typeface="Verdana" panose="020B0604030504040204" pitchFamily="34" charset="0"/>
              <a:cs typeface="Times New Roman" panose="02020603050405020304" pitchFamily="18" charset="0"/>
            </a:endParaRPr>
          </a:p>
          <a:p>
            <a:pPr lvl="1" algn="just" eaLnBrk="0" fontAlgn="base" hangingPunct="0">
              <a:lnSpc>
                <a:spcPct val="107000"/>
              </a:lnSpc>
              <a:spcBef>
                <a:spcPct val="0"/>
              </a:spcBef>
              <a:spcAft>
                <a:spcPct val="0"/>
              </a:spcAft>
              <a:buClrTx/>
              <a:buSzPts val="1000"/>
              <a:buFont typeface="Symbol" panose="05050102010706020507" pitchFamily="18" charset="2"/>
              <a:buChar char=""/>
            </a:pPr>
            <a:r>
              <a:rPr lang="es-GT" altLang="es-GT" dirty="0" smtClean="0">
                <a:solidFill>
                  <a:srgbClr val="222222"/>
                </a:solidFill>
                <a:latin typeface="Verdana" panose="020B0604030504040204" pitchFamily="34" charset="0"/>
                <a:cs typeface="Times New Roman" panose="02020603050405020304" pitchFamily="18" charset="0"/>
              </a:rPr>
              <a:t>Está orientada a </a:t>
            </a:r>
            <a:r>
              <a:rPr lang="es-GT" altLang="es-GT" dirty="0">
                <a:solidFill>
                  <a:srgbClr val="222222"/>
                </a:solidFill>
                <a:latin typeface="Verdana" panose="020B0604030504040204" pitchFamily="34" charset="0"/>
                <a:cs typeface="Times New Roman" panose="02020603050405020304" pitchFamily="18" charset="0"/>
              </a:rPr>
              <a:t>la resolución de </a:t>
            </a:r>
            <a:r>
              <a:rPr lang="es-GT" altLang="es-GT" dirty="0" smtClean="0">
                <a:solidFill>
                  <a:srgbClr val="222222"/>
                </a:solidFill>
                <a:latin typeface="Verdana" panose="020B0604030504040204" pitchFamily="34" charset="0"/>
                <a:cs typeface="Times New Roman" panose="02020603050405020304" pitchFamily="18" charset="0"/>
              </a:rPr>
              <a:t>problemas. Se </a:t>
            </a:r>
            <a:r>
              <a:rPr lang="es-GT" altLang="es-GT" dirty="0">
                <a:solidFill>
                  <a:srgbClr val="222222"/>
                </a:solidFill>
                <a:latin typeface="Verdana" panose="020B0604030504040204" pitchFamily="34" charset="0"/>
                <a:cs typeface="Times New Roman" panose="02020603050405020304" pitchFamily="18" charset="0"/>
              </a:rPr>
              <a:t>reconoce y valora el saber, los juicios y destrezas que están </a:t>
            </a:r>
            <a:r>
              <a:rPr lang="es-GT" altLang="es-GT" dirty="0" err="1">
                <a:solidFill>
                  <a:srgbClr val="222222"/>
                </a:solidFill>
                <a:latin typeface="Verdana" panose="020B0604030504040204" pitchFamily="34" charset="0"/>
                <a:cs typeface="Times New Roman" panose="02020603050405020304" pitchFamily="18" charset="0"/>
              </a:rPr>
              <a:t>invisibilizadas</a:t>
            </a:r>
            <a:r>
              <a:rPr lang="es-GT" altLang="es-GT" dirty="0">
                <a:solidFill>
                  <a:srgbClr val="222222"/>
                </a:solidFill>
                <a:latin typeface="Verdana" panose="020B0604030504040204" pitchFamily="34" charset="0"/>
                <a:cs typeface="Times New Roman" panose="02020603050405020304" pitchFamily="18" charset="0"/>
              </a:rPr>
              <a:t> en la acción. </a:t>
            </a:r>
            <a:r>
              <a:rPr lang="es-GT" altLang="es-GT" dirty="0" smtClean="0">
                <a:solidFill>
                  <a:srgbClr val="222222"/>
                </a:solidFill>
                <a:latin typeface="Verdana" panose="020B0604030504040204" pitchFamily="34" charset="0"/>
                <a:cs typeface="Times New Roman" panose="02020603050405020304" pitchFamily="18" charset="0"/>
              </a:rPr>
              <a:t>Al </a:t>
            </a:r>
            <a:r>
              <a:rPr lang="es-GT" altLang="es-GT" dirty="0">
                <a:solidFill>
                  <a:srgbClr val="222222"/>
                </a:solidFill>
                <a:latin typeface="Verdana" panose="020B0604030504040204" pitchFamily="34" charset="0"/>
                <a:cs typeface="Times New Roman" panose="02020603050405020304" pitchFamily="18" charset="0"/>
              </a:rPr>
              <a:t>recuperar y reflexionar la experiencia, el sujeto se reconoce observando, hablando y </a:t>
            </a:r>
            <a:r>
              <a:rPr lang="es-GT" altLang="es-GT" dirty="0" smtClean="0">
                <a:solidFill>
                  <a:srgbClr val="222222"/>
                </a:solidFill>
                <a:latin typeface="Verdana" panose="020B0604030504040204" pitchFamily="34" charset="0"/>
                <a:cs typeface="Times New Roman" panose="02020603050405020304" pitchFamily="18" charset="0"/>
              </a:rPr>
              <a:t>actuando. En ese mismo acto el análisis de los problemas le permite comprender </a:t>
            </a:r>
            <a:r>
              <a:rPr lang="es-GT" altLang="es-GT" dirty="0">
                <a:solidFill>
                  <a:srgbClr val="222222"/>
                </a:solidFill>
                <a:latin typeface="Verdana" panose="020B0604030504040204" pitchFamily="34" charset="0"/>
                <a:cs typeface="Times New Roman" panose="02020603050405020304" pitchFamily="18" charset="0"/>
              </a:rPr>
              <a:t>y </a:t>
            </a:r>
            <a:r>
              <a:rPr lang="es-GT" altLang="es-GT" dirty="0" smtClean="0">
                <a:solidFill>
                  <a:srgbClr val="222222"/>
                </a:solidFill>
                <a:latin typeface="Verdana" panose="020B0604030504040204" pitchFamily="34" charset="0"/>
                <a:cs typeface="Times New Roman" panose="02020603050405020304" pitchFamily="18" charset="0"/>
              </a:rPr>
              <a:t>explicarla las acciones sociales.</a:t>
            </a:r>
            <a:endParaRPr lang="es-GT" altLang="es-GT"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4515" name="Rectángulo 2"/>
          <p:cNvSpPr>
            <a:spLocks noChangeArrowheads="1"/>
          </p:cNvSpPr>
          <p:nvPr/>
        </p:nvSpPr>
        <p:spPr bwMode="auto">
          <a:xfrm>
            <a:off x="549955" y="3432913"/>
            <a:ext cx="10918928" cy="3286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120000"/>
              </a:lnSpc>
              <a:spcBef>
                <a:spcPts val="1000"/>
              </a:spcBef>
              <a:buClr>
                <a:schemeClr val="tx1"/>
              </a:buClr>
              <a:buFont typeface="Arial" panose="020B0604020202020204" pitchFamily="34" charset="0"/>
              <a:buChar char="•"/>
              <a:tabLst>
                <a:tab pos="457200"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457200"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457200"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457200"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457200" algn="l"/>
              </a:tabLst>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tabLst>
                <a:tab pos="457200" algn="l"/>
              </a:tabLst>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tabLst>
                <a:tab pos="457200" algn="l"/>
              </a:tabLst>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tabLst>
                <a:tab pos="457200" algn="l"/>
              </a:tabLst>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tabLst>
                <a:tab pos="457200" algn="l"/>
              </a:tabLst>
              <a:defRPr sz="1400">
                <a:solidFill>
                  <a:schemeClr val="tx1"/>
                </a:solidFill>
                <a:latin typeface="Tw Cen MT" panose="020B0602020104020603" pitchFamily="34" charset="0"/>
              </a:defRPr>
            </a:lvl9pPr>
          </a:lstStyle>
          <a:p>
            <a:pPr algn="just" eaLnBrk="0" fontAlgn="base" hangingPunct="0">
              <a:lnSpc>
                <a:spcPct val="107000"/>
              </a:lnSpc>
              <a:spcBef>
                <a:spcPct val="0"/>
              </a:spcBef>
              <a:spcAft>
                <a:spcPct val="0"/>
              </a:spcAft>
              <a:buClrTx/>
              <a:buSzPts val="1000"/>
              <a:buFont typeface="Symbol" panose="05050102010706020507" pitchFamily="18" charset="2"/>
              <a:buChar char=""/>
            </a:pPr>
            <a:r>
              <a:rPr lang="es-GT" altLang="es-GT" sz="1600" b="1" i="1" dirty="0">
                <a:solidFill>
                  <a:srgbClr val="0000FF"/>
                </a:solidFill>
                <a:latin typeface="Verdana" panose="020B0604030504040204" pitchFamily="34" charset="0"/>
                <a:cs typeface="Times New Roman" panose="02020603050405020304" pitchFamily="18" charset="0"/>
              </a:rPr>
              <a:t>Enfoque deconstructivo: </a:t>
            </a:r>
            <a:endParaRPr lang="es-GT" altLang="es-GT" sz="1600" b="1" i="1" dirty="0" smtClean="0">
              <a:solidFill>
                <a:srgbClr val="0000FF"/>
              </a:solidFill>
              <a:latin typeface="Verdana" panose="020B0604030504040204" pitchFamily="34" charset="0"/>
              <a:cs typeface="Times New Roman" panose="02020603050405020304" pitchFamily="18" charset="0"/>
            </a:endParaRPr>
          </a:p>
          <a:p>
            <a:pPr algn="just" eaLnBrk="0" fontAlgn="base" hangingPunct="0">
              <a:lnSpc>
                <a:spcPct val="107000"/>
              </a:lnSpc>
              <a:spcBef>
                <a:spcPct val="0"/>
              </a:spcBef>
              <a:spcAft>
                <a:spcPct val="0"/>
              </a:spcAft>
              <a:buClrTx/>
              <a:buSzPts val="1000"/>
              <a:buFont typeface="Symbol" panose="05050102010706020507" pitchFamily="18" charset="2"/>
              <a:buChar char=""/>
            </a:pPr>
            <a:endParaRPr lang="es-GT" altLang="es-GT" sz="1600" b="1" i="1" dirty="0">
              <a:solidFill>
                <a:srgbClr val="0000FF"/>
              </a:solidFill>
              <a:latin typeface="Verdana" panose="020B0604030504040204" pitchFamily="34" charset="0"/>
              <a:cs typeface="Times New Roman" panose="02020603050405020304" pitchFamily="18" charset="0"/>
            </a:endParaRPr>
          </a:p>
          <a:p>
            <a:pPr lvl="1" algn="just" eaLnBrk="0" fontAlgn="base" hangingPunct="0">
              <a:lnSpc>
                <a:spcPct val="107000"/>
              </a:lnSpc>
              <a:spcBef>
                <a:spcPct val="0"/>
              </a:spcBef>
              <a:spcAft>
                <a:spcPct val="0"/>
              </a:spcAft>
              <a:buClrTx/>
              <a:buSzPts val="1000"/>
              <a:buFont typeface="Symbol" panose="05050102010706020507" pitchFamily="18" charset="2"/>
              <a:buChar char=""/>
            </a:pPr>
            <a:r>
              <a:rPr lang="es-GT" altLang="es-GT" dirty="0" smtClean="0">
                <a:solidFill>
                  <a:srgbClr val="222222"/>
                </a:solidFill>
                <a:latin typeface="Verdana" panose="020B0604030504040204" pitchFamily="34" charset="0"/>
                <a:cs typeface="Times New Roman" panose="02020603050405020304" pitchFamily="18" charset="0"/>
              </a:rPr>
              <a:t>Permite </a:t>
            </a:r>
            <a:r>
              <a:rPr lang="es-GT" altLang="es-GT" dirty="0">
                <a:solidFill>
                  <a:srgbClr val="222222"/>
                </a:solidFill>
                <a:latin typeface="Verdana" panose="020B0604030504040204" pitchFamily="34" charset="0"/>
                <a:cs typeface="Times New Roman" panose="02020603050405020304" pitchFamily="18" charset="0"/>
              </a:rPr>
              <a:t>entrar </a:t>
            </a:r>
            <a:r>
              <a:rPr lang="es-GT" altLang="es-GT" dirty="0" smtClean="0">
                <a:solidFill>
                  <a:srgbClr val="222222"/>
                </a:solidFill>
                <a:latin typeface="Verdana" panose="020B0604030504040204" pitchFamily="34" charset="0"/>
                <a:cs typeface="Times New Roman" panose="02020603050405020304" pitchFamily="18" charset="0"/>
              </a:rPr>
              <a:t>en </a:t>
            </a:r>
            <a:r>
              <a:rPr lang="es-GT" altLang="es-GT" dirty="0">
                <a:solidFill>
                  <a:srgbClr val="222222"/>
                </a:solidFill>
                <a:latin typeface="Verdana" panose="020B0604030504040204" pitchFamily="34" charset="0"/>
                <a:cs typeface="Times New Roman" panose="02020603050405020304" pitchFamily="18" charset="0"/>
              </a:rPr>
              <a:t>la autoconciencia de lo institucional, en los imaginarios y en aquellos campos donde existen formas institucionalizadas de ejercicio del poder. </a:t>
            </a:r>
            <a:endParaRPr lang="es-GT" altLang="es-GT" dirty="0" smtClean="0">
              <a:solidFill>
                <a:srgbClr val="222222"/>
              </a:solidFill>
              <a:latin typeface="Verdana" panose="020B0604030504040204" pitchFamily="34" charset="0"/>
              <a:cs typeface="Times New Roman" panose="02020603050405020304" pitchFamily="18" charset="0"/>
            </a:endParaRPr>
          </a:p>
          <a:p>
            <a:pPr lvl="1" algn="just" eaLnBrk="0" fontAlgn="base" hangingPunct="0">
              <a:lnSpc>
                <a:spcPct val="107000"/>
              </a:lnSpc>
              <a:spcBef>
                <a:spcPct val="0"/>
              </a:spcBef>
              <a:spcAft>
                <a:spcPct val="0"/>
              </a:spcAft>
              <a:buClrTx/>
              <a:buSzPts val="1000"/>
              <a:buFont typeface="Symbol" panose="05050102010706020507" pitchFamily="18" charset="2"/>
              <a:buChar char=""/>
            </a:pPr>
            <a:endParaRPr lang="es-GT" altLang="es-GT" dirty="0">
              <a:solidFill>
                <a:srgbClr val="222222"/>
              </a:solidFill>
              <a:latin typeface="Verdana" panose="020B0604030504040204" pitchFamily="34" charset="0"/>
              <a:cs typeface="Times New Roman" panose="02020603050405020304" pitchFamily="18" charset="0"/>
            </a:endParaRPr>
          </a:p>
          <a:p>
            <a:pPr lvl="1" algn="just" eaLnBrk="0" fontAlgn="base" hangingPunct="0">
              <a:lnSpc>
                <a:spcPct val="107000"/>
              </a:lnSpc>
              <a:spcBef>
                <a:spcPct val="0"/>
              </a:spcBef>
              <a:spcAft>
                <a:spcPct val="0"/>
              </a:spcAft>
              <a:buClrTx/>
              <a:buSzPts val="1000"/>
              <a:buFont typeface="Symbol" panose="05050102010706020507" pitchFamily="18" charset="2"/>
              <a:buChar char=""/>
            </a:pPr>
            <a:r>
              <a:rPr lang="es-GT" altLang="es-GT" dirty="0" smtClean="0">
                <a:solidFill>
                  <a:srgbClr val="222222"/>
                </a:solidFill>
                <a:latin typeface="Verdana" panose="020B0604030504040204" pitchFamily="34" charset="0"/>
                <a:cs typeface="Times New Roman" panose="02020603050405020304" pitchFamily="18" charset="0"/>
              </a:rPr>
              <a:t>Es </a:t>
            </a:r>
            <a:r>
              <a:rPr lang="es-GT" altLang="es-GT" dirty="0">
                <a:solidFill>
                  <a:srgbClr val="222222"/>
                </a:solidFill>
                <a:latin typeface="Verdana" panose="020B0604030504040204" pitchFamily="34" charset="0"/>
                <a:cs typeface="Times New Roman" panose="02020603050405020304" pitchFamily="18" charset="0"/>
              </a:rPr>
              <a:t>un oír las márgenes de la maquinaria institucional, sospechando de todo aquello que se afirma que está funcionando bien. </a:t>
            </a:r>
            <a:endParaRPr lang="es-GT" altLang="es-GT" dirty="0" smtClean="0">
              <a:solidFill>
                <a:srgbClr val="222222"/>
              </a:solidFill>
              <a:latin typeface="Verdana" panose="020B0604030504040204" pitchFamily="34" charset="0"/>
              <a:cs typeface="Times New Roman" panose="02020603050405020304" pitchFamily="18" charset="0"/>
            </a:endParaRPr>
          </a:p>
          <a:p>
            <a:pPr lvl="1" algn="just" eaLnBrk="0" fontAlgn="base" hangingPunct="0">
              <a:lnSpc>
                <a:spcPct val="107000"/>
              </a:lnSpc>
              <a:spcBef>
                <a:spcPct val="0"/>
              </a:spcBef>
              <a:spcAft>
                <a:spcPct val="0"/>
              </a:spcAft>
              <a:buClrTx/>
              <a:buSzPts val="1000"/>
              <a:buFont typeface="Symbol" panose="05050102010706020507" pitchFamily="18" charset="2"/>
              <a:buChar char=""/>
            </a:pPr>
            <a:endParaRPr lang="es-GT" altLang="es-GT" dirty="0">
              <a:solidFill>
                <a:srgbClr val="222222"/>
              </a:solidFill>
              <a:latin typeface="Verdana" panose="020B0604030504040204" pitchFamily="34" charset="0"/>
              <a:cs typeface="Times New Roman" panose="02020603050405020304" pitchFamily="18" charset="0"/>
            </a:endParaRPr>
          </a:p>
          <a:p>
            <a:pPr lvl="1" algn="just" eaLnBrk="0" fontAlgn="base" hangingPunct="0">
              <a:lnSpc>
                <a:spcPct val="107000"/>
              </a:lnSpc>
              <a:spcBef>
                <a:spcPct val="0"/>
              </a:spcBef>
              <a:spcAft>
                <a:spcPct val="0"/>
              </a:spcAft>
              <a:buClrTx/>
              <a:buSzPts val="1000"/>
              <a:buFont typeface="Symbol" panose="05050102010706020507" pitchFamily="18" charset="2"/>
              <a:buChar char=""/>
            </a:pPr>
            <a:r>
              <a:rPr lang="es-GT" altLang="es-GT" dirty="0" smtClean="0">
                <a:solidFill>
                  <a:srgbClr val="222222"/>
                </a:solidFill>
                <a:latin typeface="Verdana" panose="020B0604030504040204" pitchFamily="34" charset="0"/>
                <a:cs typeface="Times New Roman" panose="02020603050405020304" pitchFamily="18" charset="0"/>
              </a:rPr>
              <a:t>La </a:t>
            </a:r>
            <a:r>
              <a:rPr lang="es-GT" altLang="es-GT" dirty="0">
                <a:solidFill>
                  <a:srgbClr val="222222"/>
                </a:solidFill>
                <a:latin typeface="Verdana" panose="020B0604030504040204" pitchFamily="34" charset="0"/>
                <a:cs typeface="Times New Roman" panose="02020603050405020304" pitchFamily="18" charset="0"/>
              </a:rPr>
              <a:t>condición epistemológica es la </a:t>
            </a:r>
            <a:r>
              <a:rPr lang="es-GT" altLang="es-GT" dirty="0" smtClean="0">
                <a:solidFill>
                  <a:srgbClr val="222222"/>
                </a:solidFill>
                <a:latin typeface="Verdana" panose="020B0604030504040204" pitchFamily="34" charset="0"/>
                <a:cs typeface="Times New Roman" panose="02020603050405020304" pitchFamily="18" charset="0"/>
              </a:rPr>
              <a:t>incertidumbre </a:t>
            </a:r>
            <a:r>
              <a:rPr lang="es-GT" altLang="es-GT" dirty="0">
                <a:solidFill>
                  <a:srgbClr val="222222"/>
                </a:solidFill>
                <a:latin typeface="Verdana" panose="020B0604030504040204" pitchFamily="34" charset="0"/>
                <a:cs typeface="Times New Roman" panose="02020603050405020304" pitchFamily="18" charset="0"/>
              </a:rPr>
              <a:t>que propicia </a:t>
            </a:r>
            <a:r>
              <a:rPr lang="es-GT" altLang="es-GT" dirty="0" smtClean="0">
                <a:solidFill>
                  <a:srgbClr val="222222"/>
                </a:solidFill>
                <a:latin typeface="Verdana" panose="020B0604030504040204" pitchFamily="34" charset="0"/>
                <a:cs typeface="Times New Roman" panose="02020603050405020304" pitchFamily="18" charset="0"/>
              </a:rPr>
              <a:t>la </a:t>
            </a:r>
            <a:r>
              <a:rPr lang="es-GT" altLang="es-GT" dirty="0">
                <a:solidFill>
                  <a:srgbClr val="222222"/>
                </a:solidFill>
                <a:latin typeface="Verdana" panose="020B0604030504040204" pitchFamily="34" charset="0"/>
                <a:cs typeface="Times New Roman" panose="02020603050405020304" pitchFamily="18" charset="0"/>
              </a:rPr>
              <a:t>generación de preguntas que colocan a los actores en la posibilidad de abandonar lo que se es, para colocarse en un horizonte de construcción de lo que puede ser”.</a:t>
            </a:r>
            <a:endParaRPr lang="es-GT" altLang="es-GT"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650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FD1B9"/>
        </a:solidFill>
        <a:effectLst/>
      </p:bgPr>
    </p:bg>
    <p:spTree>
      <p:nvGrpSpPr>
        <p:cNvPr id="1" name=""/>
        <p:cNvGrpSpPr/>
        <p:nvPr/>
      </p:nvGrpSpPr>
      <p:grpSpPr>
        <a:xfrm>
          <a:off x="0" y="0"/>
          <a:ext cx="0" cy="0"/>
          <a:chOff x="0" y="0"/>
          <a:chExt cx="0" cy="0"/>
        </a:xfrm>
      </p:grpSpPr>
      <p:sp>
        <p:nvSpPr>
          <p:cNvPr id="2" name="CuadroTexto 1"/>
          <p:cNvSpPr txBox="1"/>
          <p:nvPr/>
        </p:nvSpPr>
        <p:spPr>
          <a:xfrm>
            <a:off x="634181" y="333376"/>
            <a:ext cx="11267767" cy="6586418"/>
          </a:xfrm>
          <a:prstGeom prst="rect">
            <a:avLst/>
          </a:prstGeom>
          <a:noFill/>
        </p:spPr>
        <p:txBody>
          <a:bodyPr wrap="square">
            <a:spAutoFit/>
          </a:bodyPr>
          <a:lstStyle/>
          <a:p>
            <a:pPr algn="ctr" fontAlgn="base">
              <a:spcBef>
                <a:spcPct val="0"/>
              </a:spcBef>
              <a:spcAft>
                <a:spcPct val="0"/>
              </a:spcAft>
              <a:defRPr/>
            </a:pPr>
            <a:r>
              <a:rPr lang="es-ES" sz="2400" dirty="0" smtClean="0">
                <a:solidFill>
                  <a:srgbClr val="000000"/>
                </a:solidFill>
              </a:rPr>
              <a:t>LAS RELACIONES ENTRE LA LOGICA, LA METODOLOGIA </a:t>
            </a:r>
          </a:p>
          <a:p>
            <a:pPr algn="ctr" fontAlgn="base">
              <a:spcBef>
                <a:spcPct val="0"/>
              </a:spcBef>
              <a:spcAft>
                <a:spcPct val="0"/>
              </a:spcAft>
              <a:defRPr/>
            </a:pPr>
            <a:r>
              <a:rPr lang="es-ES" sz="2400" dirty="0" smtClean="0">
                <a:solidFill>
                  <a:srgbClr val="000000"/>
                </a:solidFill>
              </a:rPr>
              <a:t>Y LA EPISTEMOLOGIA </a:t>
            </a:r>
          </a:p>
          <a:p>
            <a:pPr algn="ctr" fontAlgn="base">
              <a:spcBef>
                <a:spcPct val="0"/>
              </a:spcBef>
              <a:spcAft>
                <a:spcPct val="0"/>
              </a:spcAft>
              <a:defRPr/>
            </a:pPr>
            <a:endParaRPr lang="es-ES" sz="2400" dirty="0">
              <a:solidFill>
                <a:srgbClr val="000000"/>
              </a:solidFill>
            </a:endParaRPr>
          </a:p>
          <a:p>
            <a:pPr marL="285750" indent="-285750" algn="just" fontAlgn="base">
              <a:spcBef>
                <a:spcPct val="0"/>
              </a:spcBef>
              <a:spcAft>
                <a:spcPct val="0"/>
              </a:spcAft>
              <a:buFont typeface="Arial" panose="020B0604020202020204" pitchFamily="34" charset="0"/>
              <a:buChar char="•"/>
              <a:defRPr/>
            </a:pPr>
            <a:r>
              <a:rPr lang="es-GT" sz="2400" dirty="0" smtClean="0">
                <a:solidFill>
                  <a:srgbClr val="000000"/>
                </a:solidFill>
              </a:rPr>
              <a:t>La producción del conocimiento científico es un proceso en el que intervienen tres disciplinas, la lógica, la metodología, y la epistemología. (</a:t>
            </a:r>
            <a:r>
              <a:rPr lang="es-GT" sz="1600" dirty="0" err="1" smtClean="0">
                <a:solidFill>
                  <a:srgbClr val="000000"/>
                </a:solidFill>
              </a:rPr>
              <a:t>Piaget,J</a:t>
            </a:r>
            <a:r>
              <a:rPr lang="es-GT" sz="1600" dirty="0" smtClean="0">
                <a:solidFill>
                  <a:srgbClr val="000000"/>
                </a:solidFill>
              </a:rPr>
              <a:t>, 1970</a:t>
            </a:r>
            <a:r>
              <a:rPr lang="es-GT" sz="2400" dirty="0" smtClean="0">
                <a:solidFill>
                  <a:srgbClr val="000000"/>
                </a:solidFill>
              </a:rPr>
              <a:t> </a:t>
            </a:r>
            <a:r>
              <a:rPr lang="es-GT" sz="1400" dirty="0" smtClean="0">
                <a:solidFill>
                  <a:srgbClr val="000000"/>
                </a:solidFill>
              </a:rPr>
              <a:t>‘ la epistemología y sus variedades. En naturaleza y métodos de la epistemología. Tratado de lógica y conocimiento científico, editorial Proteo Argentina ) </a:t>
            </a:r>
          </a:p>
          <a:p>
            <a:pPr marL="285750" indent="-285750" algn="just" fontAlgn="base">
              <a:spcBef>
                <a:spcPct val="0"/>
              </a:spcBef>
              <a:spcAft>
                <a:spcPct val="0"/>
              </a:spcAft>
              <a:buFont typeface="Arial" panose="020B0604020202020204" pitchFamily="34" charset="0"/>
              <a:buChar char="•"/>
              <a:defRPr/>
            </a:pPr>
            <a:endParaRPr lang="es-GT" sz="2400" dirty="0" smtClean="0">
              <a:solidFill>
                <a:srgbClr val="000000"/>
              </a:solidFill>
            </a:endParaRPr>
          </a:p>
          <a:p>
            <a:pPr marL="742950" lvl="1" indent="-285750" algn="just" fontAlgn="base">
              <a:spcBef>
                <a:spcPct val="0"/>
              </a:spcBef>
              <a:spcAft>
                <a:spcPct val="0"/>
              </a:spcAft>
              <a:buFont typeface="Arial" panose="020B0604020202020204" pitchFamily="34" charset="0"/>
              <a:buChar char="•"/>
              <a:defRPr/>
            </a:pPr>
            <a:r>
              <a:rPr lang="es-GT" sz="2400" dirty="0" smtClean="0">
                <a:solidFill>
                  <a:srgbClr val="000000"/>
                </a:solidFill>
              </a:rPr>
              <a:t>La </a:t>
            </a:r>
            <a:r>
              <a:rPr lang="es-GT" sz="2400" dirty="0">
                <a:solidFill>
                  <a:srgbClr val="000000"/>
                </a:solidFill>
              </a:rPr>
              <a:t>lógica está relacionada con el estudio de las condiciones formales para darle validez y coherencia a los conocimientos. </a:t>
            </a:r>
            <a:endParaRPr lang="es-GT" sz="2400" dirty="0" smtClean="0">
              <a:solidFill>
                <a:srgbClr val="000000"/>
              </a:solidFill>
            </a:endParaRPr>
          </a:p>
          <a:p>
            <a:pPr marL="742950" lvl="1" indent="-285750" algn="just" fontAlgn="base">
              <a:spcBef>
                <a:spcPct val="0"/>
              </a:spcBef>
              <a:spcAft>
                <a:spcPct val="0"/>
              </a:spcAft>
              <a:buFont typeface="Arial" panose="020B0604020202020204" pitchFamily="34" charset="0"/>
              <a:buChar char="•"/>
              <a:defRPr/>
            </a:pPr>
            <a:endParaRPr lang="es-GT" sz="2400" dirty="0">
              <a:solidFill>
                <a:srgbClr val="000000"/>
              </a:solidFill>
            </a:endParaRPr>
          </a:p>
          <a:p>
            <a:pPr marL="742950" lvl="1" indent="-285750" algn="just" fontAlgn="base">
              <a:spcBef>
                <a:spcPct val="0"/>
              </a:spcBef>
              <a:spcAft>
                <a:spcPct val="0"/>
              </a:spcAft>
              <a:buFont typeface="Arial" panose="020B0604020202020204" pitchFamily="34" charset="0"/>
              <a:buChar char="•"/>
              <a:defRPr/>
            </a:pPr>
            <a:r>
              <a:rPr lang="es-GT" sz="2400" dirty="0">
                <a:solidFill>
                  <a:srgbClr val="000000"/>
                </a:solidFill>
              </a:rPr>
              <a:t>La epistemología, estudia la constitución de conocimientos válidos, el paso de los estados de mínimo conocimiento, a estados de conocimientos más rigurosos</a:t>
            </a:r>
            <a:r>
              <a:rPr lang="es-GT" sz="2400" dirty="0" smtClean="0">
                <a:solidFill>
                  <a:srgbClr val="000000"/>
                </a:solidFill>
              </a:rPr>
              <a:t>.</a:t>
            </a:r>
          </a:p>
          <a:p>
            <a:pPr marL="742950" lvl="1" indent="-285750" algn="just" fontAlgn="base">
              <a:spcBef>
                <a:spcPct val="0"/>
              </a:spcBef>
              <a:spcAft>
                <a:spcPct val="0"/>
              </a:spcAft>
              <a:buFont typeface="Arial" panose="020B0604020202020204" pitchFamily="34" charset="0"/>
              <a:buChar char="•"/>
              <a:defRPr/>
            </a:pPr>
            <a:endParaRPr lang="es-GT" sz="2400" dirty="0">
              <a:solidFill>
                <a:srgbClr val="000000"/>
              </a:solidFill>
            </a:endParaRPr>
          </a:p>
          <a:p>
            <a:pPr marL="742950" lvl="1" indent="-285750" algn="just" fontAlgn="base">
              <a:spcBef>
                <a:spcPct val="0"/>
              </a:spcBef>
              <a:spcAft>
                <a:spcPct val="0"/>
              </a:spcAft>
              <a:buFont typeface="Arial" panose="020B0604020202020204" pitchFamily="34" charset="0"/>
              <a:buChar char="•"/>
              <a:defRPr/>
            </a:pPr>
            <a:r>
              <a:rPr lang="es-GT" sz="2400" dirty="0">
                <a:solidFill>
                  <a:srgbClr val="000000"/>
                </a:solidFill>
              </a:rPr>
              <a:t>La metodología no posee la unidad orgánica que hacen ramas del saber independientes a la lógica y la epistemología.  Forma parte de ambas: los métodos deductivos que incumben a las matemáticas llevan a cuestiones de lógica. Cuando se trata de métodos experimentales, está relacionada con problemas de epistemología de ciencias naturales y sociales.   </a:t>
            </a:r>
          </a:p>
        </p:txBody>
      </p:sp>
    </p:spTree>
    <p:extLst>
      <p:ext uri="{BB962C8B-B14F-4D97-AF65-F5344CB8AC3E}">
        <p14:creationId xmlns:p14="http://schemas.microsoft.com/office/powerpoint/2010/main" val="584059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604684" y="692390"/>
            <a:ext cx="11017045" cy="1804853"/>
          </a:xfrm>
          <a:prstGeom prst="rect">
            <a:avLst/>
          </a:prstGeom>
        </p:spPr>
        <p:txBody>
          <a:bodyPr wrap="square">
            <a:spAutoFit/>
          </a:bodyPr>
          <a:lstStyle/>
          <a:p>
            <a:pPr algn="just">
              <a:lnSpc>
                <a:spcPct val="107000"/>
              </a:lnSpc>
              <a:spcAft>
                <a:spcPts val="800"/>
              </a:spcAft>
            </a:pPr>
            <a:r>
              <a:rPr lang="es-ES" sz="2600" dirty="0">
                <a:latin typeface="Calibri" panose="020F0502020204030204" pitchFamily="34" charset="0"/>
                <a:ea typeface="Calibri" panose="020F0502020204030204" pitchFamily="34" charset="0"/>
                <a:cs typeface="Times New Roman" panose="02020603050405020304" pitchFamily="18" charset="0"/>
              </a:rPr>
              <a:t>La lógica no es nada sin una lógica aplicada, y la reflexión epistemológica nace siempre a propósito  de la crisis de las ciencias. Estas crisis resultan de una  laguna de los métodos anteriores,  que habrán de ser superados  gracias a la invención de nuevos métodos.</a:t>
            </a:r>
            <a:endParaRPr lang="es-GT"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575187" y="2616110"/>
            <a:ext cx="11002296" cy="3926459"/>
          </a:xfrm>
          <a:prstGeom prst="rect">
            <a:avLst/>
          </a:prstGeom>
        </p:spPr>
        <p:txBody>
          <a:bodyPr wrap="square">
            <a:spAutoFit/>
          </a:bodyPr>
          <a:lstStyle/>
          <a:p>
            <a:pPr algn="just">
              <a:lnSpc>
                <a:spcPct val="107000"/>
              </a:lnSpc>
              <a:spcAft>
                <a:spcPts val="800"/>
              </a:spcAft>
            </a:pPr>
            <a:r>
              <a:rPr lang="es-ES" sz="2600" dirty="0" smtClean="0">
                <a:latin typeface="Calibri" panose="020F0502020204030204" pitchFamily="34" charset="0"/>
                <a:ea typeface="Calibri" panose="020F0502020204030204" pitchFamily="34" charset="0"/>
                <a:cs typeface="Times New Roman" panose="02020603050405020304" pitchFamily="18" charset="0"/>
              </a:rPr>
              <a:t>La metodología no puede considerarse como una rama independiente, poseedora de la misma unidad orgánica que poseen la lógica y la epistemología, ello porque cuando se consideran estas dos disciplinas, nos hallamos con la constante presencia de problemas de método.  Cuando se trata de métodos deductivos, su estudio conduce tarde o temprano a cuestiones de lógica, o bien de epistemología matemática. Cuando se trata de métodos experimentales, atinentes a la física, a la biología, la historia de su invención, de sus aplicaciones o de su rechazo se ve íntimamente subordinada a problemas de epistemología o de lógica aplicada. </a:t>
            </a:r>
            <a:endParaRPr lang="es-GT"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508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73509" y="646065"/>
            <a:ext cx="10830233" cy="2397451"/>
          </a:xfrm>
          <a:prstGeom prst="rect">
            <a:avLst/>
          </a:prstGeom>
        </p:spPr>
        <p:txBody>
          <a:bodyPr wrap="square">
            <a:spAutoFit/>
          </a:bodyPr>
          <a:lstStyle/>
          <a:p>
            <a:pPr algn="just">
              <a:lnSpc>
                <a:spcPct val="107000"/>
              </a:lnSpc>
              <a:spcAft>
                <a:spcPts val="800"/>
              </a:spcAft>
            </a:pPr>
            <a:r>
              <a:rPr lang="es-ES" sz="2800" dirty="0">
                <a:latin typeface="Calibri" panose="020F0502020204030204" pitchFamily="34" charset="0"/>
                <a:ea typeface="Calibri" panose="020F0502020204030204" pitchFamily="34" charset="0"/>
                <a:cs typeface="Times New Roman" panose="02020603050405020304" pitchFamily="18" charset="0"/>
              </a:rPr>
              <a:t>La epistemología, durante mucho tiempo constituyó una de las ramas esenciales de la filosofía en la época de los grandes filósofos, cuando los mismos eran a su vez creadores científicos, como Descartes o Leibniz, y también teóricos del conocimiento, que sin haber creado ciencias nuevas </a:t>
            </a:r>
            <a:r>
              <a:rPr lang="es-ES" sz="2800" dirty="0" smtClean="0">
                <a:latin typeface="Calibri" panose="020F0502020204030204" pitchFamily="34" charset="0"/>
                <a:ea typeface="Calibri" panose="020F0502020204030204" pitchFamily="34" charset="0"/>
                <a:cs typeface="Times New Roman" panose="02020603050405020304" pitchFamily="18" charset="0"/>
              </a:rPr>
              <a:t> </a:t>
            </a:r>
            <a:r>
              <a:rPr lang="es-ES" sz="2800" dirty="0">
                <a:latin typeface="Calibri" panose="020F0502020204030204" pitchFamily="34" charset="0"/>
                <a:ea typeface="Calibri" panose="020F0502020204030204" pitchFamily="34" charset="0"/>
                <a:cs typeface="Times New Roman" panose="02020603050405020304" pitchFamily="18" charset="0"/>
              </a:rPr>
              <a:t>habían aprendido a reflexionar  en función de las ciencias mismas.</a:t>
            </a:r>
            <a:endParaRPr lang="es-GT"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589936" y="3401933"/>
            <a:ext cx="11223522" cy="2858475"/>
          </a:xfrm>
          <a:prstGeom prst="rect">
            <a:avLst/>
          </a:prstGeom>
        </p:spPr>
        <p:txBody>
          <a:bodyPr wrap="square">
            <a:spAutoFit/>
          </a:bodyPr>
          <a:lstStyle/>
          <a:p>
            <a:pPr algn="just">
              <a:lnSpc>
                <a:spcPct val="107000"/>
              </a:lnSpc>
              <a:spcAft>
                <a:spcPts val="800"/>
              </a:spcAft>
            </a:pPr>
            <a:r>
              <a:rPr lang="es-ES" sz="2800" dirty="0">
                <a:latin typeface="Calibri" panose="020F0502020204030204" pitchFamily="34" charset="0"/>
                <a:ea typeface="Calibri" panose="020F0502020204030204" pitchFamily="34" charset="0"/>
                <a:cs typeface="Times New Roman" panose="02020603050405020304" pitchFamily="18" charset="0"/>
              </a:rPr>
              <a:t>En el estado actual de la </a:t>
            </a:r>
            <a:r>
              <a:rPr lang="es-ES" sz="2800" dirty="0" smtClean="0">
                <a:latin typeface="Calibri" panose="020F0502020204030204" pitchFamily="34" charset="0"/>
                <a:ea typeface="Calibri" panose="020F0502020204030204" pitchFamily="34" charset="0"/>
                <a:cs typeface="Times New Roman" panose="02020603050405020304" pitchFamily="18" charset="0"/>
              </a:rPr>
              <a:t>progresiva </a:t>
            </a:r>
            <a:r>
              <a:rPr lang="es-ES" sz="2800" dirty="0" err="1" smtClean="0">
                <a:latin typeface="Calibri" panose="020F0502020204030204" pitchFamily="34" charset="0"/>
                <a:ea typeface="Calibri" panose="020F0502020204030204" pitchFamily="34" charset="0"/>
                <a:cs typeface="Times New Roman" panose="02020603050405020304" pitchFamily="18" charset="0"/>
              </a:rPr>
              <a:t>diferenciacón</a:t>
            </a:r>
            <a:r>
              <a:rPr lang="es-ES" sz="2800" dirty="0" smtClean="0">
                <a:latin typeface="Calibri" panose="020F0502020204030204" pitchFamily="34" charset="0"/>
                <a:ea typeface="Calibri" panose="020F0502020204030204" pitchFamily="34" charset="0"/>
                <a:cs typeface="Times New Roman" panose="02020603050405020304" pitchFamily="18" charset="0"/>
              </a:rPr>
              <a:t> </a:t>
            </a:r>
            <a:r>
              <a:rPr lang="es-ES" sz="2800" dirty="0">
                <a:latin typeface="Calibri" panose="020F0502020204030204" pitchFamily="34" charset="0"/>
                <a:ea typeface="Calibri" panose="020F0502020204030204" pitchFamily="34" charset="0"/>
                <a:cs typeface="Times New Roman" panose="02020603050405020304" pitchFamily="18" charset="0"/>
              </a:rPr>
              <a:t>del saber nos encontramos conque las principales novedades epistemológicas han nacido de sus propias disciplinas científicas, y ello con motivo de las crisis que han forzado la refundación de los principios y los métodos: los matemáticos han conducido el análisis epistemológico de las matemáticas. Los mejores trabajos de epistemología de la física se han debido a los físicos mismos.    </a:t>
            </a:r>
            <a:endParaRPr lang="es-GT"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137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42453" y="295800"/>
            <a:ext cx="11267766" cy="3672159"/>
          </a:xfrm>
          <a:prstGeom prst="rect">
            <a:avLst/>
          </a:prstGeom>
        </p:spPr>
        <p:txBody>
          <a:bodyPr wrap="square">
            <a:spAutoFit/>
          </a:bodyPr>
          <a:lstStyle/>
          <a:p>
            <a:pPr>
              <a:lnSpc>
                <a:spcPct val="107000"/>
              </a:lnSpc>
              <a:spcAft>
                <a:spcPts val="800"/>
              </a:spcAft>
            </a:pPr>
            <a:r>
              <a:rPr lang="es-ES" sz="2800" dirty="0" err="1">
                <a:latin typeface="Calibri" panose="020F0502020204030204" pitchFamily="34" charset="0"/>
                <a:ea typeface="Calibri" panose="020F0502020204030204" pitchFamily="34" charset="0"/>
                <a:cs typeface="Times New Roman" panose="02020603050405020304" pitchFamily="18" charset="0"/>
              </a:rPr>
              <a:t>Metodologia</a:t>
            </a:r>
            <a:r>
              <a:rPr lang="es-ES" sz="2800" dirty="0">
                <a:latin typeface="Calibri" panose="020F0502020204030204" pitchFamily="34" charset="0"/>
                <a:ea typeface="Calibri" panose="020F0502020204030204" pitchFamily="34" charset="0"/>
                <a:cs typeface="Times New Roman" panose="02020603050405020304" pitchFamily="18" charset="0"/>
              </a:rPr>
              <a:t>:</a:t>
            </a:r>
            <a:endParaRPr lang="es-GT" sz="2800" dirty="0">
              <a:latin typeface="Calibri" panose="020F0502020204030204" pitchFamily="34" charset="0"/>
              <a:ea typeface="Calibri" panose="020F0502020204030204" pitchFamily="34" charset="0"/>
              <a:cs typeface="Times New Roman" panose="02020603050405020304" pitchFamily="18" charset="0"/>
            </a:endParaRPr>
          </a:p>
          <a:p>
            <a:pPr algn="just"/>
            <a:r>
              <a:rPr lang="es-ES" sz="2800" dirty="0">
                <a:latin typeface="Calibri" panose="020F0502020204030204" pitchFamily="34" charset="0"/>
                <a:ea typeface="Calibri" panose="020F0502020204030204" pitchFamily="34" charset="0"/>
                <a:cs typeface="Times New Roman" panose="02020603050405020304" pitchFamily="18" charset="0"/>
              </a:rPr>
              <a:t>La investigación se abre camino en la selva de los hechos, los científicos sobresalientes elaboran su propio estilo de pesquisa. Esto no debe hacernos desesperar </a:t>
            </a:r>
            <a:r>
              <a:rPr lang="es-ES" sz="2800" dirty="0" smtClean="0">
                <a:latin typeface="Calibri" panose="020F0502020204030204" pitchFamily="34" charset="0"/>
                <a:ea typeface="Calibri" panose="020F0502020204030204" pitchFamily="34" charset="0"/>
                <a:cs typeface="Times New Roman" panose="02020603050405020304" pitchFamily="18" charset="0"/>
              </a:rPr>
              <a:t> </a:t>
            </a:r>
            <a:r>
              <a:rPr lang="es-ES" sz="2800" dirty="0">
                <a:latin typeface="Calibri" panose="020F0502020204030204" pitchFamily="34" charset="0"/>
                <a:ea typeface="Calibri" panose="020F0502020204030204" pitchFamily="34" charset="0"/>
                <a:cs typeface="Times New Roman" panose="02020603050405020304" pitchFamily="18" charset="0"/>
              </a:rPr>
              <a:t>la posibilidad de descubrir pautas, normalmente satisfactorias de plantear problemas y de proponer soluciones a esos problemas (hipótesis).  No hay avenidas hechas en ciencia, pero hay en cambio una brújula mediante la cual es posible estimar si se está sobre una huella </a:t>
            </a:r>
            <a:r>
              <a:rPr lang="es-ES" sz="2800" dirty="0" smtClean="0">
                <a:latin typeface="Calibri" panose="020F0502020204030204" pitchFamily="34" charset="0"/>
                <a:ea typeface="Calibri" panose="020F0502020204030204" pitchFamily="34" charset="0"/>
                <a:cs typeface="Times New Roman" panose="02020603050405020304" pitchFamily="18" charset="0"/>
              </a:rPr>
              <a:t>promisoria (Bunge, M.) </a:t>
            </a:r>
            <a:endParaRPr lang="es-GT" sz="2800" dirty="0"/>
          </a:p>
        </p:txBody>
      </p:sp>
      <p:sp>
        <p:nvSpPr>
          <p:cNvPr id="3" name="Rectángulo 2"/>
          <p:cNvSpPr/>
          <p:nvPr/>
        </p:nvSpPr>
        <p:spPr>
          <a:xfrm>
            <a:off x="363793" y="4394235"/>
            <a:ext cx="11464414" cy="1936428"/>
          </a:xfrm>
          <a:prstGeom prst="rect">
            <a:avLst/>
          </a:prstGeom>
        </p:spPr>
        <p:txBody>
          <a:bodyPr wrap="square">
            <a:spAutoFit/>
          </a:bodyPr>
          <a:lstStyle/>
          <a:p>
            <a:pPr algn="just">
              <a:lnSpc>
                <a:spcPct val="107000"/>
              </a:lnSpc>
              <a:spcAft>
                <a:spcPts val="800"/>
              </a:spcAft>
            </a:pPr>
            <a:r>
              <a:rPr lang="es-ES" sz="2800" dirty="0" smtClean="0">
                <a:latin typeface="Calibri" panose="020F0502020204030204" pitchFamily="34" charset="0"/>
                <a:ea typeface="Calibri" panose="020F0502020204030204" pitchFamily="34" charset="0"/>
                <a:cs typeface="Times New Roman" panose="02020603050405020304" pitchFamily="18" charset="0"/>
              </a:rPr>
              <a:t>Esta brújula es el método científico, que no produce automáticamente el saber, pero que nos evita perdernos en el caos aparente de los fenómenos, aunque solo sea porque nos indica como no plantear los problemas y cómo no sucumbir al embrujo de nuestros prejuicios predilectos</a:t>
            </a:r>
            <a:r>
              <a:rPr lang="es-ES" sz="1100" dirty="0" smtClean="0">
                <a:latin typeface="Calibri" panose="020F0502020204030204" pitchFamily="34" charset="0"/>
                <a:ea typeface="Calibri" panose="020F0502020204030204" pitchFamily="34" charset="0"/>
                <a:cs typeface="Times New Roman" panose="02020603050405020304" pitchFamily="18" charset="0"/>
              </a:rPr>
              <a:t>.</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800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FD1B9"/>
        </a:solidFill>
        <a:effectLst/>
      </p:bgPr>
    </p:bg>
    <p:spTree>
      <p:nvGrpSpPr>
        <p:cNvPr id="1" name=""/>
        <p:cNvGrpSpPr/>
        <p:nvPr/>
      </p:nvGrpSpPr>
      <p:grpSpPr>
        <a:xfrm>
          <a:off x="0" y="0"/>
          <a:ext cx="0" cy="0"/>
          <a:chOff x="0" y="0"/>
          <a:chExt cx="0" cy="0"/>
        </a:xfrm>
      </p:grpSpPr>
      <p:sp>
        <p:nvSpPr>
          <p:cNvPr id="2" name="CuadroTexto 1"/>
          <p:cNvSpPr txBox="1"/>
          <p:nvPr/>
        </p:nvSpPr>
        <p:spPr>
          <a:xfrm>
            <a:off x="899652" y="613596"/>
            <a:ext cx="10943303" cy="1915974"/>
          </a:xfrm>
          <a:prstGeom prst="rect">
            <a:avLst/>
          </a:prstGeom>
          <a:noFill/>
        </p:spPr>
        <p:txBody>
          <a:bodyPr wrap="square">
            <a:spAutoFit/>
          </a:bodyPr>
          <a:lstStyle/>
          <a:p>
            <a:pPr algn="just">
              <a:lnSpc>
                <a:spcPct val="107000"/>
              </a:lnSpc>
              <a:spcAft>
                <a:spcPts val="800"/>
              </a:spcAft>
            </a:pPr>
            <a:r>
              <a:rPr lang="es-ES" sz="2800" dirty="0">
                <a:latin typeface="Calibri" panose="020F0502020204030204" pitchFamily="34" charset="0"/>
                <a:ea typeface="Calibri" panose="020F0502020204030204" pitchFamily="34" charset="0"/>
                <a:cs typeface="Times New Roman" panose="02020603050405020304" pitchFamily="18" charset="0"/>
              </a:rPr>
              <a:t>Lo que hoy se llama método científico no es ya una lista de recetas para dar con las respuestas correctas a las preguntas científicas, sino el conjunto de procedimientos por los cuales a) se plantean los problemas científicos y b) se ponen a prueba las propuestas hipotéticas.</a:t>
            </a:r>
            <a:endParaRPr lang="es-GT"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1056967" y="2841494"/>
            <a:ext cx="10697496" cy="3319498"/>
          </a:xfrm>
          <a:prstGeom prst="rect">
            <a:avLst/>
          </a:prstGeom>
        </p:spPr>
        <p:txBody>
          <a:bodyPr wrap="square">
            <a:spAutoFit/>
          </a:bodyPr>
          <a:lstStyle/>
          <a:p>
            <a:pPr algn="just">
              <a:lnSpc>
                <a:spcPct val="107000"/>
              </a:lnSpc>
              <a:spcAft>
                <a:spcPts val="800"/>
              </a:spcAft>
            </a:pPr>
            <a:r>
              <a:rPr lang="es-ES" sz="2800" dirty="0">
                <a:latin typeface="Calibri" panose="020F0502020204030204" pitchFamily="34" charset="0"/>
                <a:ea typeface="Calibri" panose="020F0502020204030204" pitchFamily="34" charset="0"/>
                <a:cs typeface="Times New Roman" panose="02020603050405020304" pitchFamily="18" charset="0"/>
              </a:rPr>
              <a:t>En ese sentido, el estudio del método científico es, la teoría de la investigación. Esta teoría es descriptiva en la medida en que descubre pautas en la investigación científica. La metodología es normativa en la medida en que muestra cuáles son las reglas del procedimiento que pueden aumentar la probabilidad  de que el trabajo sea fecundo.  Las reglas son perfectibles: no son cánones intocables, pero en cambio facilitan la detección de errores.</a:t>
            </a:r>
            <a:endParaRPr lang="es-GT"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92679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5472" y="265300"/>
            <a:ext cx="11061289" cy="5372625"/>
          </a:xfrm>
          <a:prstGeom prst="rect">
            <a:avLst/>
          </a:prstGeom>
        </p:spPr>
        <p:txBody>
          <a:bodyPr wrap="square">
            <a:spAutoFit/>
          </a:bodyPr>
          <a:lstStyle/>
          <a:p>
            <a:pPr>
              <a:lnSpc>
                <a:spcPct val="107000"/>
              </a:lnSpc>
              <a:spcAft>
                <a:spcPts val="0"/>
              </a:spcAft>
            </a:pPr>
            <a:r>
              <a:rPr lang="es-ES_tradnl" sz="28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Las técnicas de investigación</a:t>
            </a:r>
          </a:p>
          <a:p>
            <a:pPr>
              <a:lnSpc>
                <a:spcPct val="107000"/>
              </a:lnSpc>
              <a:spcAft>
                <a:spcPts val="0"/>
              </a:spcAft>
            </a:pPr>
            <a:endParaRPr lang="es-ES_tradnl" sz="2800" dirty="0">
              <a:latin typeface="Calibri" panose="020F0502020204030204" pitchFamily="34" charset="0"/>
              <a:ea typeface="Calibri" panose="020F0502020204030204" pitchFamily="34" charset="0"/>
              <a:cs typeface="Times New Roman" panose="02020603050405020304" pitchFamily="18" charset="0"/>
            </a:endParaRPr>
          </a:p>
          <a:p>
            <a:pPr algn="just" fontAlgn="base" hangingPunct="0">
              <a:lnSpc>
                <a:spcPct val="107000"/>
              </a:lnSpc>
              <a:spcAft>
                <a:spcPts val="600"/>
              </a:spcAft>
              <a:tabLst>
                <a:tab pos="-457200" algn="l"/>
              </a:tabLst>
            </a:pPr>
            <a:r>
              <a:rPr lang="es-ES_tradnl" sz="2600" dirty="0" smtClean="0">
                <a:latin typeface="Calibri" panose="020F0502020204030204" pitchFamily="34" charset="0"/>
                <a:ea typeface="Calibri" panose="020F0502020204030204" pitchFamily="34" charset="0"/>
                <a:cs typeface="Times New Roman" panose="02020603050405020304" pitchFamily="18" charset="0"/>
              </a:rPr>
              <a:t>Para Agustín Salvia, </a:t>
            </a:r>
            <a:r>
              <a:rPr lang="es-ES_tradnl" sz="2600" spc="-15" dirty="0" smtClean="0">
                <a:latin typeface="Arial" panose="020B0604020202020204" pitchFamily="34" charset="0"/>
                <a:ea typeface="Times New Roman" panose="02020603050405020304" pitchFamily="18" charset="0"/>
                <a:cs typeface="Times New Roman" panose="02020603050405020304" pitchFamily="18" charset="0"/>
              </a:rPr>
              <a:t>la </a:t>
            </a:r>
            <a:r>
              <a:rPr lang="es-ES_tradnl" sz="2600" spc="-15" dirty="0">
                <a:latin typeface="Arial" panose="020B0604020202020204" pitchFamily="34" charset="0"/>
                <a:ea typeface="Times New Roman" panose="02020603050405020304" pitchFamily="18" charset="0"/>
                <a:cs typeface="Times New Roman" panose="02020603050405020304" pitchFamily="18" charset="0"/>
              </a:rPr>
              <a:t>investigación cualitativa versus la investigación cuantitativa </a:t>
            </a:r>
            <a:r>
              <a:rPr lang="es-ES_tradnl" sz="26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es un </a:t>
            </a:r>
            <a:r>
              <a:rPr lang="es-ES_tradnl" sz="2600" spc="-15"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viejo </a:t>
            </a:r>
            <a:r>
              <a:rPr lang="es-ES_tradnl" sz="2600" spc="-1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problema </a:t>
            </a:r>
            <a:r>
              <a:rPr lang="es-ES_tradnl" sz="2600" spc="-15"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que revela la </a:t>
            </a:r>
            <a:r>
              <a:rPr lang="es-ES_tradnl" sz="2600" spc="-15" dirty="0" smtClean="0">
                <a:latin typeface="Arial" panose="020B0604020202020204" pitchFamily="34" charset="0"/>
                <a:ea typeface="Times New Roman" panose="02020603050405020304" pitchFamily="18" charset="0"/>
                <a:cs typeface="Times New Roman" panose="02020603050405020304" pitchFamily="18" charset="0"/>
              </a:rPr>
              <a:t>esterilidad </a:t>
            </a:r>
            <a:r>
              <a:rPr lang="es-ES_tradnl" sz="2600" spc="-15" dirty="0">
                <a:latin typeface="Arial" panose="020B0604020202020204" pitchFamily="34" charset="0"/>
                <a:ea typeface="Times New Roman" panose="02020603050405020304" pitchFamily="18" charset="0"/>
                <a:cs typeface="Times New Roman" panose="02020603050405020304" pitchFamily="18" charset="0"/>
              </a:rPr>
              <a:t>de esta antinomia </a:t>
            </a:r>
            <a:r>
              <a:rPr lang="es-ES_tradnl" sz="2600" spc="-15" dirty="0" smtClean="0">
                <a:latin typeface="Arial" panose="020B0604020202020204" pitchFamily="34" charset="0"/>
                <a:ea typeface="Times New Roman" panose="02020603050405020304" pitchFamily="18" charset="0"/>
                <a:cs typeface="Times New Roman" panose="02020603050405020304" pitchFamily="18" charset="0"/>
              </a:rPr>
              <a:t>y en su defecto, es mucho más importante  </a:t>
            </a:r>
            <a:r>
              <a:rPr lang="es-ES_tradnl" sz="2600" spc="-15" dirty="0">
                <a:latin typeface="Arial" panose="020B0604020202020204" pitchFamily="34" charset="0"/>
                <a:ea typeface="Times New Roman" panose="02020603050405020304" pitchFamily="18" charset="0"/>
                <a:cs typeface="Times New Roman" panose="02020603050405020304" pitchFamily="18" charset="0"/>
              </a:rPr>
              <a:t>considerar la necesidad de tomar en cuenta criterios metodológicos diferentes a los de la moda para la selección de una determinada técnica de investigación.</a:t>
            </a:r>
            <a:endParaRPr lang="es-GT" sz="2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S_tradnl" sz="2600" dirty="0" smtClean="0">
                <a:latin typeface="Calibri" panose="020F0502020204030204" pitchFamily="34" charset="0"/>
                <a:ea typeface="Calibri" panose="020F0502020204030204" pitchFamily="34" charset="0"/>
                <a:cs typeface="Times New Roman" panose="02020603050405020304" pitchFamily="18" charset="0"/>
              </a:rPr>
              <a:t>    </a:t>
            </a:r>
            <a:endParaRPr lang="es-ES_tradnl" sz="2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S_tradnl" sz="2600" dirty="0" smtClean="0">
                <a:latin typeface="Calibri" panose="020F0502020204030204" pitchFamily="34" charset="0"/>
                <a:ea typeface="Calibri" panose="020F0502020204030204" pitchFamily="34" charset="0"/>
                <a:cs typeface="Times New Roman" panose="02020603050405020304" pitchFamily="18" charset="0"/>
              </a:rPr>
              <a:t>Sobre este problema, es </a:t>
            </a:r>
            <a:r>
              <a:rPr lang="es-ES_tradnl" sz="2600" dirty="0">
                <a:latin typeface="Calibri" panose="020F0502020204030204" pitchFamily="34" charset="0"/>
                <a:ea typeface="Calibri" panose="020F0502020204030204" pitchFamily="34" charset="0"/>
                <a:cs typeface="Times New Roman" panose="02020603050405020304" pitchFamily="18" charset="0"/>
              </a:rPr>
              <a:t>posible </a:t>
            </a:r>
            <a:r>
              <a:rPr lang="es-ES_tradnl" sz="2600" dirty="0" smtClean="0">
                <a:latin typeface="Calibri" panose="020F0502020204030204" pitchFamily="34" charset="0"/>
                <a:ea typeface="Calibri" panose="020F0502020204030204" pitchFamily="34" charset="0"/>
                <a:cs typeface="Times New Roman" panose="02020603050405020304" pitchFamily="18" charset="0"/>
              </a:rPr>
              <a:t>identificar estilos </a:t>
            </a:r>
            <a:r>
              <a:rPr lang="es-ES_tradnl" sz="2600" dirty="0">
                <a:latin typeface="Calibri" panose="020F0502020204030204" pitchFamily="34" charset="0"/>
                <a:ea typeface="Calibri" panose="020F0502020204030204" pitchFamily="34" charset="0"/>
                <a:cs typeface="Times New Roman" panose="02020603050405020304" pitchFamily="18" charset="0"/>
              </a:rPr>
              <a:t>y técnicas diferentes de: a)  formulación de problemas; b) captación de datos; y c) procesamiento y </a:t>
            </a:r>
            <a:r>
              <a:rPr lang="es-ES_tradnl" sz="2600" dirty="0" err="1">
                <a:latin typeface="Calibri" panose="020F0502020204030204" pitchFamily="34" charset="0"/>
                <a:ea typeface="Calibri" panose="020F0502020204030204" pitchFamily="34" charset="0"/>
                <a:cs typeface="Times New Roman" panose="02020603050405020304" pitchFamily="18" charset="0"/>
              </a:rPr>
              <a:t>análi¬sis</a:t>
            </a:r>
            <a:r>
              <a:rPr lang="es-ES_tradnl" sz="2600" dirty="0">
                <a:latin typeface="Calibri" panose="020F0502020204030204" pitchFamily="34" charset="0"/>
                <a:ea typeface="Calibri" panose="020F0502020204030204" pitchFamily="34" charset="0"/>
                <a:cs typeface="Times New Roman" panose="02020603050405020304" pitchFamily="18" charset="0"/>
              </a:rPr>
              <a:t> de los mismos</a:t>
            </a:r>
            <a:r>
              <a:rPr lang="es-ES_tradnl" sz="26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0"/>
              </a:spcAft>
            </a:pPr>
            <a:endParaRPr lang="es-GT" sz="2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139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40774" y="279350"/>
            <a:ext cx="11287432" cy="6894195"/>
          </a:xfrm>
          <a:prstGeom prst="rect">
            <a:avLst/>
          </a:prstGeom>
        </p:spPr>
        <p:txBody>
          <a:bodyPr wrap="square">
            <a:spAutoFit/>
          </a:bodyPr>
          <a:lstStyle/>
          <a:p>
            <a:pPr>
              <a:spcAft>
                <a:spcPts val="0"/>
              </a:spcAft>
            </a:pPr>
            <a:r>
              <a:rPr lang="es-ES_tradnl" sz="2600" dirty="0" smtClean="0">
                <a:latin typeface="Calibri" panose="020F0502020204030204" pitchFamily="34" charset="0"/>
                <a:ea typeface="Calibri" panose="020F0502020204030204" pitchFamily="34" charset="0"/>
                <a:cs typeface="Times New Roman" panose="02020603050405020304" pitchFamily="18" charset="0"/>
              </a:rPr>
              <a:t>La </a:t>
            </a:r>
            <a:r>
              <a:rPr lang="es-ES_tradnl" sz="2600" dirty="0">
                <a:latin typeface="Calibri" panose="020F0502020204030204" pitchFamily="34" charset="0"/>
                <a:ea typeface="Calibri" panose="020F0502020204030204" pitchFamily="34" charset="0"/>
                <a:cs typeface="Times New Roman" panose="02020603050405020304" pitchFamily="18" charset="0"/>
              </a:rPr>
              <a:t>formulación de </a:t>
            </a:r>
            <a:r>
              <a:rPr lang="es-ES_tradnl" sz="2600" dirty="0" smtClean="0">
                <a:latin typeface="Calibri" panose="020F0502020204030204" pitchFamily="34" charset="0"/>
                <a:ea typeface="Calibri" panose="020F0502020204030204" pitchFamily="34" charset="0"/>
                <a:cs typeface="Times New Roman" panose="02020603050405020304" pitchFamily="18" charset="0"/>
              </a:rPr>
              <a:t>problemas</a:t>
            </a:r>
          </a:p>
          <a:p>
            <a:pPr>
              <a:spcAft>
                <a:spcPts val="0"/>
              </a:spcAft>
            </a:pPr>
            <a:endParaRPr lang="es-ES_tradnl" sz="2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_tradnl" sz="2600" dirty="0" smtClean="0">
                <a:latin typeface="Calibri" panose="020F0502020204030204" pitchFamily="34" charset="0"/>
                <a:ea typeface="Calibri" panose="020F0502020204030204" pitchFamily="34" charset="0"/>
                <a:cs typeface="Times New Roman" panose="02020603050405020304" pitchFamily="18" charset="0"/>
              </a:rPr>
              <a:t>Muchas investigaciones </a:t>
            </a:r>
            <a:r>
              <a:rPr lang="es-ES_tradnl" sz="2600" dirty="0">
                <a:latin typeface="Calibri" panose="020F0502020204030204" pitchFamily="34" charset="0"/>
                <a:ea typeface="Calibri" panose="020F0502020204030204" pitchFamily="34" charset="0"/>
                <a:cs typeface="Times New Roman" panose="02020603050405020304" pitchFamily="18" charset="0"/>
              </a:rPr>
              <a:t>se definen a sí mismas como "</a:t>
            </a:r>
            <a:r>
              <a:rPr lang="es-ES_tradnl" sz="2600" dirty="0" smtClean="0">
                <a:latin typeface="Calibri" panose="020F0502020204030204" pitchFamily="34" charset="0"/>
                <a:ea typeface="Calibri" panose="020F0502020204030204" pitchFamily="34" charset="0"/>
                <a:cs typeface="Times New Roman" panose="02020603050405020304" pitchFamily="18" charset="0"/>
              </a:rPr>
              <a:t>exploratorias</a:t>
            </a:r>
            <a:r>
              <a:rPr lang="es-ES_tradnl" sz="2600" dirty="0">
                <a:latin typeface="Calibri" panose="020F0502020204030204" pitchFamily="34" charset="0"/>
                <a:ea typeface="Calibri" panose="020F0502020204030204" pitchFamily="34" charset="0"/>
                <a:cs typeface="Times New Roman" panose="02020603050405020304" pitchFamily="18" charset="0"/>
              </a:rPr>
              <a:t>" (o "cualitativas"), por su escaso grado de </a:t>
            </a:r>
            <a:r>
              <a:rPr lang="es-ES_tradnl" sz="2600" dirty="0" smtClean="0">
                <a:latin typeface="Calibri" panose="020F0502020204030204" pitchFamily="34" charset="0"/>
                <a:ea typeface="Calibri" panose="020F0502020204030204" pitchFamily="34" charset="0"/>
                <a:cs typeface="Times New Roman" panose="02020603050405020304" pitchFamily="18" charset="0"/>
              </a:rPr>
              <a:t>formalización </a:t>
            </a:r>
            <a:r>
              <a:rPr lang="es-ES_tradnl" sz="2600" dirty="0">
                <a:latin typeface="Calibri" panose="020F0502020204030204" pitchFamily="34" charset="0"/>
                <a:ea typeface="Calibri" panose="020F0502020204030204" pitchFamily="34" charset="0"/>
                <a:cs typeface="Times New Roman" panose="02020603050405020304" pitchFamily="18" charset="0"/>
              </a:rPr>
              <a:t>teórica e </a:t>
            </a:r>
            <a:r>
              <a:rPr lang="es-ES_tradnl" sz="2600" dirty="0" smtClean="0">
                <a:latin typeface="Calibri" panose="020F0502020204030204" pitchFamily="34" charset="0"/>
                <a:ea typeface="Calibri" panose="020F0502020204030204" pitchFamily="34" charset="0"/>
                <a:cs typeface="Times New Roman" panose="02020603050405020304" pitchFamily="18" charset="0"/>
              </a:rPr>
              <a:t>hipotética. </a:t>
            </a:r>
          </a:p>
          <a:p>
            <a:pPr algn="just">
              <a:spcAft>
                <a:spcPts val="0"/>
              </a:spcAft>
            </a:pPr>
            <a:endParaRPr lang="es-ES_tradnl" sz="2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_tradnl" sz="2600" dirty="0" smtClean="0">
                <a:latin typeface="Calibri" panose="020F0502020204030204" pitchFamily="34" charset="0"/>
                <a:ea typeface="Calibri" panose="020F0502020204030204" pitchFamily="34" charset="0"/>
                <a:cs typeface="Times New Roman" panose="02020603050405020304" pitchFamily="18" charset="0"/>
              </a:rPr>
              <a:t>Sin embargo, está </a:t>
            </a:r>
            <a:r>
              <a:rPr lang="es-ES_tradnl" sz="2600" dirty="0">
                <a:latin typeface="Calibri" panose="020F0502020204030204" pitchFamily="34" charset="0"/>
                <a:ea typeface="Calibri" panose="020F0502020204030204" pitchFamily="34" charset="0"/>
                <a:cs typeface="Times New Roman" panose="02020603050405020304" pitchFamily="18" charset="0"/>
              </a:rPr>
              <a:t>demostrado que ninguna </a:t>
            </a:r>
            <a:r>
              <a:rPr lang="es-ES_tradnl" sz="2600" dirty="0" smtClean="0">
                <a:latin typeface="Calibri" panose="020F0502020204030204" pitchFamily="34" charset="0"/>
                <a:ea typeface="Calibri" panose="020F0502020204030204" pitchFamily="34" charset="0"/>
                <a:cs typeface="Times New Roman" panose="02020603050405020304" pitchFamily="18" charset="0"/>
              </a:rPr>
              <a:t>investigación </a:t>
            </a:r>
            <a:r>
              <a:rPr lang="es-ES_tradnl" sz="2600" dirty="0">
                <a:latin typeface="Calibri" panose="020F0502020204030204" pitchFamily="34" charset="0"/>
                <a:ea typeface="Calibri" panose="020F0502020204030204" pitchFamily="34" charset="0"/>
                <a:cs typeface="Times New Roman" panose="02020603050405020304" pitchFamily="18" charset="0"/>
              </a:rPr>
              <a:t>se plantea al margen </a:t>
            </a:r>
            <a:r>
              <a:rPr lang="es-ES_tradnl" sz="2600" spc="-15" dirty="0" smtClean="0">
                <a:latin typeface="Arial" panose="020B0604020202020204" pitchFamily="34" charset="0"/>
                <a:ea typeface="Times New Roman" panose="02020603050405020304" pitchFamily="18" charset="0"/>
                <a:cs typeface="Times New Roman" panose="02020603050405020304" pitchFamily="18" charset="0"/>
              </a:rPr>
              <a:t>se de </a:t>
            </a:r>
            <a:r>
              <a:rPr lang="es-ES_tradnl" sz="2600" spc="-15" dirty="0">
                <a:latin typeface="Arial" panose="020B0604020202020204" pitchFamily="34" charset="0"/>
                <a:ea typeface="Times New Roman" panose="02020603050405020304" pitchFamily="18" charset="0"/>
                <a:cs typeface="Times New Roman" panose="02020603050405020304" pitchFamily="18" charset="0"/>
              </a:rPr>
              <a:t>un esquema teórico-conceptual </a:t>
            </a:r>
            <a:r>
              <a:rPr lang="es-ES_tradnl" sz="2600" spc="-15" dirty="0" smtClean="0">
                <a:latin typeface="Arial" panose="020B0604020202020204" pitchFamily="34" charset="0"/>
                <a:ea typeface="Times New Roman" panose="02020603050405020304" pitchFamily="18" charset="0"/>
                <a:cs typeface="Times New Roman" panose="02020603050405020304" pitchFamily="18" charset="0"/>
              </a:rPr>
              <a:t>previo</a:t>
            </a:r>
            <a:r>
              <a:rPr lang="es-ES_tradnl" sz="2600" spc="-15" dirty="0">
                <a:latin typeface="Arial" panose="020B0604020202020204" pitchFamily="34" charset="0"/>
                <a:ea typeface="Times New Roman" panose="02020603050405020304" pitchFamily="18" charset="0"/>
                <a:cs typeface="Times New Roman" panose="02020603050405020304" pitchFamily="18" charset="0"/>
              </a:rPr>
              <a:t>. </a:t>
            </a:r>
            <a:endParaRPr lang="es-ES_tradnl" sz="2600" spc="-15" dirty="0" smtClean="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endParaRPr lang="es-ES_tradnl" sz="2600" spc="-15"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s-ES_tradnl" sz="2600" spc="-15" dirty="0" smtClean="0">
                <a:latin typeface="Arial" panose="020B0604020202020204" pitchFamily="34" charset="0"/>
                <a:ea typeface="Times New Roman" panose="02020603050405020304" pitchFamily="18" charset="0"/>
                <a:cs typeface="Times New Roman" panose="02020603050405020304" pitchFamily="18" charset="0"/>
              </a:rPr>
              <a:t>Las propuestas hipotéticas tienden </a:t>
            </a:r>
            <a:r>
              <a:rPr lang="es-ES_tradnl" sz="2600" spc="-15" dirty="0">
                <a:latin typeface="Arial" panose="020B0604020202020204" pitchFamily="34" charset="0"/>
                <a:ea typeface="Times New Roman" panose="02020603050405020304" pitchFamily="18" charset="0"/>
                <a:cs typeface="Times New Roman" panose="02020603050405020304" pitchFamily="18" charset="0"/>
              </a:rPr>
              <a:t>a poner límites y requerimientos metodológicos y técnicos específicos, pero no necesariamente determinan la estrategia a seguir en la construcción del dato.  </a:t>
            </a:r>
            <a:endParaRPr lang="es-ES_tradnl" sz="2600" spc="-15" dirty="0" smtClean="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endParaRPr lang="es-ES_tradnl" sz="2600" spc="-15"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s-ES_tradnl" sz="2600" spc="-15" dirty="0" smtClean="0">
                <a:latin typeface="Arial" panose="020B0604020202020204" pitchFamily="34" charset="0"/>
                <a:ea typeface="Times New Roman" panose="02020603050405020304" pitchFamily="18" charset="0"/>
                <a:cs typeface="Times New Roman" panose="02020603050405020304" pitchFamily="18" charset="0"/>
              </a:rPr>
              <a:t>Por otro lado toda </a:t>
            </a:r>
            <a:r>
              <a:rPr lang="es-ES_tradnl" sz="2600" spc="-15" dirty="0">
                <a:latin typeface="Arial" panose="020B0604020202020204" pitchFamily="34" charset="0"/>
                <a:ea typeface="Times New Roman" panose="02020603050405020304" pitchFamily="18" charset="0"/>
                <a:cs typeface="Times New Roman" panose="02020603050405020304" pitchFamily="18" charset="0"/>
              </a:rPr>
              <a:t>inves­ti­ga­ción científica es en sí un proceso en donde se desarrollan permanentes y simultáneas fases de reelaboración concep­tual, formalización y </a:t>
            </a:r>
            <a:r>
              <a:rPr lang="es-ES_tradnl" sz="2600" spc="-15" dirty="0" err="1">
                <a:latin typeface="Arial" panose="020B0604020202020204" pitchFamily="34" charset="0"/>
                <a:ea typeface="Times New Roman" panose="02020603050405020304" pitchFamily="18" charset="0"/>
                <a:cs typeface="Times New Roman" panose="02020603050405020304" pitchFamily="18" charset="0"/>
              </a:rPr>
              <a:t>reconstatación</a:t>
            </a:r>
            <a:r>
              <a:rPr lang="es-ES_tradnl" sz="2600" spc="-15" dirty="0">
                <a:latin typeface="Arial" panose="020B0604020202020204" pitchFamily="34" charset="0"/>
                <a:ea typeface="Times New Roman" panose="02020603050405020304" pitchFamily="18" charset="0"/>
                <a:cs typeface="Times New Roman" panose="02020603050405020304" pitchFamily="18" charset="0"/>
              </a:rPr>
              <a:t> empírica. </a:t>
            </a:r>
            <a:endParaRPr lang="es-ES_tradnl" sz="2600" spc="-15" dirty="0" smtClean="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endParaRPr lang="es-ES_tradnl" sz="2600" spc="-15"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endParaRPr lang="es-ES_tradnl" sz="2600" spc="-15" dirty="0" smtClean="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892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048000" y="-14106569"/>
            <a:ext cx="7939548" cy="3970318"/>
          </a:xfrm>
          <a:prstGeom prst="rect">
            <a:avLst/>
          </a:prstGeom>
        </p:spPr>
        <p:txBody>
          <a:bodyPr wrap="square">
            <a:spAutoFit/>
          </a:bodyPr>
          <a:lstStyle/>
          <a:p>
            <a:pPr lvl="0"/>
            <a:r>
              <a:rPr lang="es-ES_tradnl"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En </a:t>
            </a:r>
            <a:r>
              <a:rPr lang="es-ES_tradnl"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general, tal como ha demostrado Piaget (</a:t>
            </a:r>
            <a:r>
              <a:rPr lang="es-ES_tradnl" sz="28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op</a:t>
            </a:r>
            <a:r>
              <a:rPr lang="es-ES_tradnl"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 cit., 1976), ninguna experiencia o reflexión sobre ella se plantea al margen de un esquema conceptual previo de representación y selección. Ver epílogo.</a:t>
            </a:r>
            <a:endParaRPr lang="es-GT"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r>
              <a:rPr lang="es-ES_tradnl"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También aquí Piaget (</a:t>
            </a:r>
            <a:r>
              <a:rPr lang="es-ES_tradnl" sz="28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op</a:t>
            </a:r>
            <a:r>
              <a:rPr lang="es-ES_tradnl"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 cit.) da evidencias de este proceso y del porqué funcional y de cómo tiene lugar el mismo. También puede consultar la Introducción del libro de presentan Cortés y Ruvalcaba (1987, pp.15-17).</a:t>
            </a:r>
            <a:endParaRPr lang="es-GT"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176981" y="240952"/>
            <a:ext cx="11208774" cy="1938992"/>
          </a:xfrm>
          <a:prstGeom prst="rect">
            <a:avLst/>
          </a:prstGeom>
        </p:spPr>
        <p:txBody>
          <a:bodyPr wrap="square">
            <a:spAutoFit/>
          </a:bodyPr>
          <a:lstStyle/>
          <a:p>
            <a:pPr lvl="0" algn="just"/>
            <a:r>
              <a:rPr lang="es-ES_tradnl" sz="2400" spc="-15"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El proceso de formula­ción de problemas no parece ser, por lo tanto, un parámetro válido de discri­minación entre investigaciones cuantita­tivas versus investigaciones cuali­tativas. </a:t>
            </a:r>
            <a:r>
              <a:rPr lang="es-ES_tradnl"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En general, tal como ha demostrado Piaget (</a:t>
            </a:r>
            <a:r>
              <a:rPr lang="es-ES_tradnl" sz="2400" dirty="0" err="1" smtClean="0">
                <a:solidFill>
                  <a:prstClr val="black"/>
                </a:solidFill>
                <a:latin typeface="Calibri" panose="020F0502020204030204" pitchFamily="34" charset="0"/>
                <a:ea typeface="Calibri" panose="020F0502020204030204" pitchFamily="34" charset="0"/>
                <a:cs typeface="Times New Roman" panose="02020603050405020304" pitchFamily="18" charset="0"/>
              </a:rPr>
              <a:t>op</a:t>
            </a:r>
            <a:r>
              <a:rPr lang="es-ES_tradnl"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cit., 1976), ninguna experiencia o reflexión sobre ella se plantea al margen de un esquema conceptual previo de representación y selección. </a:t>
            </a:r>
            <a:endParaRPr lang="es-GT"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280218" y="2353290"/>
            <a:ext cx="11680723" cy="4126964"/>
          </a:xfrm>
          <a:prstGeom prst="rect">
            <a:avLst/>
          </a:prstGeom>
        </p:spPr>
        <p:txBody>
          <a:bodyPr wrap="square">
            <a:spAutoFit/>
          </a:bodyPr>
          <a:lstStyle/>
          <a:p>
            <a:pPr algn="just" fontAlgn="base" hangingPunct="0">
              <a:lnSpc>
                <a:spcPct val="107000"/>
              </a:lnSpc>
              <a:spcAft>
                <a:spcPts val="600"/>
              </a:spcAft>
              <a:tabLst>
                <a:tab pos="-457200" algn="l"/>
              </a:tabLst>
            </a:pPr>
            <a:r>
              <a:rPr lang="es-ES_tradnl" sz="2100" spc="-15" dirty="0" smtClean="0">
                <a:latin typeface="Arial" panose="020B0604020202020204" pitchFamily="34" charset="0"/>
                <a:ea typeface="Times New Roman" panose="02020603050405020304" pitchFamily="18" charset="0"/>
                <a:cs typeface="Times New Roman" panose="02020603050405020304" pitchFamily="18" charset="0"/>
              </a:rPr>
              <a:t>En el </a:t>
            </a:r>
            <a:r>
              <a:rPr lang="es-ES_tradnl" sz="2100" spc="-15" dirty="0">
                <a:latin typeface="Arial" panose="020B0604020202020204" pitchFamily="34" charset="0"/>
                <a:ea typeface="Times New Roman" panose="02020603050405020304" pitchFamily="18" charset="0"/>
                <a:cs typeface="Times New Roman" panose="02020603050405020304" pitchFamily="18" charset="0"/>
              </a:rPr>
              <a:t>proceso de captación de datos</a:t>
            </a:r>
            <a:r>
              <a:rPr lang="es-ES_tradnl" sz="2100" spc="-15" dirty="0" smtClean="0">
                <a:latin typeface="Arial" panose="020B0604020202020204" pitchFamily="34" charset="0"/>
                <a:ea typeface="Times New Roman" panose="02020603050405020304" pitchFamily="18" charset="0"/>
                <a:cs typeface="Times New Roman" panose="02020603050405020304" pitchFamily="18" charset="0"/>
              </a:rPr>
              <a:t>):  </a:t>
            </a:r>
            <a:r>
              <a:rPr lang="es-ES_tradnl" sz="2100" spc="-15" dirty="0">
                <a:latin typeface="Arial" panose="020B0604020202020204" pitchFamily="34" charset="0"/>
                <a:ea typeface="Times New Roman" panose="02020603050405020304" pitchFamily="18" charset="0"/>
                <a:cs typeface="Times New Roman" panose="02020603050405020304" pitchFamily="18" charset="0"/>
              </a:rPr>
              <a:t>podemos encon­trar: </a:t>
            </a:r>
            <a:endParaRPr lang="es-ES_tradnl" sz="2100" spc="-15" dirty="0" smtClean="0">
              <a:latin typeface="Arial" panose="020B0604020202020204" pitchFamily="34" charset="0"/>
              <a:ea typeface="Times New Roman" panose="02020603050405020304" pitchFamily="18" charset="0"/>
              <a:cs typeface="Times New Roman" panose="02020603050405020304" pitchFamily="18" charset="0"/>
            </a:endParaRPr>
          </a:p>
          <a:p>
            <a:pPr algn="just" fontAlgn="base" hangingPunct="0">
              <a:lnSpc>
                <a:spcPct val="107000"/>
              </a:lnSpc>
              <a:spcAft>
                <a:spcPts val="600"/>
              </a:spcAft>
              <a:tabLst>
                <a:tab pos="-457200" algn="l"/>
              </a:tabLst>
            </a:pPr>
            <a:r>
              <a:rPr lang="es-ES_tradnl" sz="2100" spc="-15" dirty="0" smtClean="0">
                <a:latin typeface="Arial" panose="020B0604020202020204" pitchFamily="34" charset="0"/>
                <a:ea typeface="Times New Roman" panose="02020603050405020304" pitchFamily="18" charset="0"/>
                <a:cs typeface="Times New Roman" panose="02020603050405020304" pitchFamily="18" charset="0"/>
              </a:rPr>
              <a:t>a</a:t>
            </a:r>
            <a:r>
              <a:rPr lang="es-ES_tradnl" sz="2100" spc="-15" dirty="0">
                <a:latin typeface="Arial" panose="020B0604020202020204" pitchFamily="34" charset="0"/>
                <a:ea typeface="Times New Roman" panose="02020603050405020304" pitchFamily="18" charset="0"/>
                <a:cs typeface="Times New Roman" panose="02020603050405020304" pitchFamily="18" charset="0"/>
              </a:rPr>
              <a:t>) modos y técni­cas más flexi­ble de captación de información que se aplican por lo general (pero no exclusivamen­te) en muestras chicas no probabilísticas, focales, con o sin selección aleatoria de casos. Estas, en general, dejan como resultado infor­mación de mayor textura y variedad (ej.: aplicación de técnicas como la obser­vación parti­ci­pante, la entrevis­ta en profundi­dad, la histo­ria de vida, etc.); </a:t>
            </a:r>
            <a:endParaRPr lang="es-ES_tradnl" sz="2100" spc="-15" dirty="0" smtClean="0">
              <a:latin typeface="Arial" panose="020B0604020202020204" pitchFamily="34" charset="0"/>
              <a:ea typeface="Times New Roman" panose="02020603050405020304" pitchFamily="18" charset="0"/>
              <a:cs typeface="Times New Roman" panose="02020603050405020304" pitchFamily="18" charset="0"/>
            </a:endParaRPr>
          </a:p>
          <a:p>
            <a:pPr algn="just" fontAlgn="base" hangingPunct="0">
              <a:lnSpc>
                <a:spcPct val="107000"/>
              </a:lnSpc>
              <a:spcAft>
                <a:spcPts val="600"/>
              </a:spcAft>
              <a:tabLst>
                <a:tab pos="-457200" algn="l"/>
              </a:tabLst>
            </a:pPr>
            <a:endParaRPr lang="es-ES_tradnl" sz="2100" spc="-15" dirty="0">
              <a:latin typeface="Arial" panose="020B0604020202020204" pitchFamily="34" charset="0"/>
              <a:ea typeface="Times New Roman" panose="02020603050405020304" pitchFamily="18" charset="0"/>
              <a:cs typeface="Times New Roman" panose="02020603050405020304" pitchFamily="18" charset="0"/>
            </a:endParaRPr>
          </a:p>
          <a:p>
            <a:pPr algn="just" fontAlgn="base" hangingPunct="0">
              <a:lnSpc>
                <a:spcPct val="107000"/>
              </a:lnSpc>
              <a:spcAft>
                <a:spcPts val="600"/>
              </a:spcAft>
              <a:tabLst>
                <a:tab pos="-457200" algn="l"/>
              </a:tabLst>
            </a:pPr>
            <a:r>
              <a:rPr lang="es-ES_tradnl" sz="2100" spc="-15" dirty="0" smtClean="0">
                <a:latin typeface="Arial" panose="020B0604020202020204" pitchFamily="34" charset="0"/>
                <a:ea typeface="Times New Roman" panose="02020603050405020304" pitchFamily="18" charset="0"/>
                <a:cs typeface="Times New Roman" panose="02020603050405020304" pitchFamily="18" charset="0"/>
              </a:rPr>
              <a:t> </a:t>
            </a:r>
            <a:r>
              <a:rPr lang="es-ES_tradnl" sz="2100" spc="-15" dirty="0">
                <a:latin typeface="Arial" panose="020B0604020202020204" pitchFamily="34" charset="0"/>
                <a:ea typeface="Times New Roman" panose="02020603050405020304" pitchFamily="18" charset="0"/>
                <a:cs typeface="Times New Roman" panose="02020603050405020304" pitchFamily="18" charset="0"/>
              </a:rPr>
              <a:t>b) modos y técnicas más directos y menos flexi­bles de recolec­ción, aplica­das a muestras aleato­rias, siguiendo requisitos y controles probabilísticos, y que por lo general dejan como resultado informa­ción de mayor capacidad de generalización y precisión (ej.: aplica­ción de técnicas como encues­tas y los cues­tiona­rios estruc­tura­dos o semies­tructura­dos). </a:t>
            </a:r>
            <a:endParaRPr lang="es-GT" sz="2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429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1 Rectángulo redondeado"/>
          <p:cNvSpPr/>
          <p:nvPr/>
        </p:nvSpPr>
        <p:spPr>
          <a:xfrm>
            <a:off x="3738564" y="357189"/>
            <a:ext cx="5286375" cy="714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s-ES" sz="2800" dirty="0">
                <a:solidFill>
                  <a:prstClr val="white"/>
                </a:solidFill>
              </a:rPr>
              <a:t>INVESTIGACION</a:t>
            </a:r>
            <a:r>
              <a:rPr lang="es-ES" sz="2400" dirty="0">
                <a:solidFill>
                  <a:prstClr val="white"/>
                </a:solidFill>
              </a:rPr>
              <a:t> </a:t>
            </a:r>
          </a:p>
        </p:txBody>
      </p:sp>
      <p:sp>
        <p:nvSpPr>
          <p:cNvPr id="3" name="2 Elipse"/>
          <p:cNvSpPr/>
          <p:nvPr/>
        </p:nvSpPr>
        <p:spPr>
          <a:xfrm>
            <a:off x="2095472" y="1428736"/>
            <a:ext cx="1928826" cy="1357322"/>
          </a:xfrm>
          <a:prstGeom prst="ellipse">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s-ES" sz="2400" b="1" dirty="0">
                <a:ln w="12700">
                  <a:solidFill>
                    <a:prstClr val="black"/>
                  </a:solidFill>
                  <a:prstDash val="solid"/>
                </a:ln>
                <a:solidFill>
                  <a:srgbClr val="DEF5FA">
                    <a:tint val="85000"/>
                    <a:satMod val="155000"/>
                  </a:srgbClr>
                </a:solidFill>
                <a:latin typeface="Book Antiqua" pitchFamily="18" charset="0"/>
              </a:rPr>
              <a:t>OE</a:t>
            </a:r>
          </a:p>
          <a:p>
            <a:pPr algn="ctr" fontAlgn="base">
              <a:spcBef>
                <a:spcPct val="0"/>
              </a:spcBef>
              <a:spcAft>
                <a:spcPct val="0"/>
              </a:spcAft>
              <a:defRPr/>
            </a:pPr>
            <a:r>
              <a:rPr lang="es-ES" sz="1400" b="1" dirty="0">
                <a:ln w="12700">
                  <a:solidFill>
                    <a:srgbClr val="464646">
                      <a:satMod val="155000"/>
                    </a:srgbClr>
                  </a:solidFill>
                  <a:prstDash val="solid"/>
                </a:ln>
                <a:solidFill>
                  <a:prstClr val="black"/>
                </a:solidFill>
              </a:rPr>
              <a:t>EL TEMA DE</a:t>
            </a:r>
          </a:p>
          <a:p>
            <a:pPr algn="ctr" fontAlgn="base">
              <a:spcBef>
                <a:spcPct val="0"/>
              </a:spcBef>
              <a:spcAft>
                <a:spcPct val="0"/>
              </a:spcAft>
              <a:defRPr/>
            </a:pPr>
            <a:r>
              <a:rPr lang="es-ES" sz="1400" b="1" dirty="0">
                <a:ln w="12700">
                  <a:solidFill>
                    <a:srgbClr val="464646">
                      <a:satMod val="155000"/>
                    </a:srgbClr>
                  </a:solidFill>
                  <a:prstDash val="solid"/>
                </a:ln>
                <a:solidFill>
                  <a:prstClr val="black"/>
                </a:solidFill>
              </a:rPr>
              <a:t>INVES-</a:t>
            </a:r>
          </a:p>
          <a:p>
            <a:pPr algn="ctr" fontAlgn="base">
              <a:spcBef>
                <a:spcPct val="0"/>
              </a:spcBef>
              <a:spcAft>
                <a:spcPct val="0"/>
              </a:spcAft>
              <a:defRPr/>
            </a:pPr>
            <a:r>
              <a:rPr lang="es-ES" sz="1400" b="1" dirty="0">
                <a:ln w="12700">
                  <a:solidFill>
                    <a:srgbClr val="464646">
                      <a:satMod val="155000"/>
                    </a:srgbClr>
                  </a:solidFill>
                  <a:prstDash val="solid"/>
                </a:ln>
                <a:solidFill>
                  <a:prstClr val="black"/>
                </a:solidFill>
              </a:rPr>
              <a:t>TIGACION</a:t>
            </a:r>
            <a:endParaRPr lang="es-ES" sz="1400" dirty="0">
              <a:ln w="18415" cmpd="sng">
                <a:solidFill>
                  <a:srgbClr val="FFFFFF"/>
                </a:solidFill>
                <a:prstDash val="solid"/>
              </a:ln>
              <a:solidFill>
                <a:prstClr val="black"/>
              </a:solidFill>
            </a:endParaRPr>
          </a:p>
        </p:txBody>
      </p:sp>
      <p:sp>
        <p:nvSpPr>
          <p:cNvPr id="9" name="8 Flecha abajo"/>
          <p:cNvSpPr/>
          <p:nvPr/>
        </p:nvSpPr>
        <p:spPr>
          <a:xfrm>
            <a:off x="2881313" y="2857500"/>
            <a:ext cx="214312" cy="642938"/>
          </a:xfrm>
          <a:prstGeom prst="down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sz="2400">
              <a:solidFill>
                <a:prstClr val="white"/>
              </a:solidFill>
            </a:endParaRPr>
          </a:p>
        </p:txBody>
      </p:sp>
      <p:sp>
        <p:nvSpPr>
          <p:cNvPr id="10" name="9 Rectángulo redondeado"/>
          <p:cNvSpPr/>
          <p:nvPr/>
        </p:nvSpPr>
        <p:spPr>
          <a:xfrm>
            <a:off x="1738313" y="3571875"/>
            <a:ext cx="2286000" cy="857250"/>
          </a:xfrm>
          <a:prstGeom prst="roundRect">
            <a:avLst/>
          </a:prstGeom>
          <a:solidFill>
            <a:srgbClr val="42D8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s-ES" b="1" dirty="0">
                <a:solidFill>
                  <a:prstClr val="black"/>
                </a:solidFill>
              </a:rPr>
              <a:t>PROBLEMÁTICA</a:t>
            </a:r>
          </a:p>
          <a:p>
            <a:pPr algn="ctr" fontAlgn="base">
              <a:spcBef>
                <a:spcPct val="0"/>
              </a:spcBef>
              <a:spcAft>
                <a:spcPct val="0"/>
              </a:spcAft>
              <a:defRPr/>
            </a:pPr>
            <a:r>
              <a:rPr lang="es-ES" b="1" dirty="0">
                <a:solidFill>
                  <a:prstClr val="black"/>
                </a:solidFill>
              </a:rPr>
              <a:t>DE</a:t>
            </a:r>
          </a:p>
          <a:p>
            <a:pPr algn="ctr" fontAlgn="base">
              <a:spcBef>
                <a:spcPct val="0"/>
              </a:spcBef>
              <a:spcAft>
                <a:spcPct val="0"/>
              </a:spcAft>
              <a:defRPr/>
            </a:pPr>
            <a:r>
              <a:rPr lang="es-ES" b="1" dirty="0">
                <a:solidFill>
                  <a:prstClr val="black"/>
                </a:solidFill>
              </a:rPr>
              <a:t>INVESTIGACION</a:t>
            </a:r>
          </a:p>
        </p:txBody>
      </p:sp>
      <p:cxnSp>
        <p:nvCxnSpPr>
          <p:cNvPr id="12" name="11 Conector recto"/>
          <p:cNvCxnSpPr>
            <a:stCxn id="10" idx="2"/>
          </p:cNvCxnSpPr>
          <p:nvPr/>
        </p:nvCxnSpPr>
        <p:spPr>
          <a:xfrm rot="5400000">
            <a:off x="2416176" y="4894263"/>
            <a:ext cx="92868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2881314" y="5286375"/>
            <a:ext cx="4929187" cy="1588"/>
          </a:xfrm>
          <a:prstGeom prst="line">
            <a:avLst/>
          </a:prstGeom>
        </p:spPr>
        <p:style>
          <a:lnRef idx="1">
            <a:schemeClr val="accent1"/>
          </a:lnRef>
          <a:fillRef idx="0">
            <a:schemeClr val="accent1"/>
          </a:fillRef>
          <a:effectRef idx="0">
            <a:schemeClr val="accent1"/>
          </a:effectRef>
          <a:fontRef idx="minor">
            <a:schemeClr val="tx1"/>
          </a:fontRef>
        </p:style>
      </p:cxnSp>
      <p:sp>
        <p:nvSpPr>
          <p:cNvPr id="18" name="17 Rectángulo redondeado"/>
          <p:cNvSpPr/>
          <p:nvPr/>
        </p:nvSpPr>
        <p:spPr>
          <a:xfrm>
            <a:off x="8096251" y="3643313"/>
            <a:ext cx="2143125" cy="8572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s-ES" sz="2400" dirty="0">
                <a:solidFill>
                  <a:prstClr val="black"/>
                </a:solidFill>
              </a:rPr>
              <a:t>SOLUCION</a:t>
            </a:r>
          </a:p>
        </p:txBody>
      </p:sp>
      <p:cxnSp>
        <p:nvCxnSpPr>
          <p:cNvPr id="21" name="20 Conector recto"/>
          <p:cNvCxnSpPr/>
          <p:nvPr/>
        </p:nvCxnSpPr>
        <p:spPr>
          <a:xfrm rot="5400000" flipH="1" flipV="1">
            <a:off x="7204075" y="4679950"/>
            <a:ext cx="12144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22 Conector recto"/>
          <p:cNvCxnSpPr>
            <a:endCxn id="18" idx="1"/>
          </p:cNvCxnSpPr>
          <p:nvPr/>
        </p:nvCxnSpPr>
        <p:spPr>
          <a:xfrm>
            <a:off x="7810500" y="4071939"/>
            <a:ext cx="28575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6" name="25 Llamada de flecha hacia abajo"/>
          <p:cNvSpPr/>
          <p:nvPr/>
        </p:nvSpPr>
        <p:spPr>
          <a:xfrm>
            <a:off x="3738563" y="4786314"/>
            <a:ext cx="3643312" cy="714375"/>
          </a:xfrm>
          <a:prstGeom prst="downArrowCallout">
            <a:avLst>
              <a:gd name="adj1" fmla="val 19110"/>
              <a:gd name="adj2" fmla="val 22484"/>
              <a:gd name="adj3" fmla="val 36610"/>
              <a:gd name="adj4" fmla="val 55263"/>
            </a:avLst>
          </a:prstGeom>
          <a:solidFill>
            <a:srgbClr val="EBD3D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s-ES" sz="2400" dirty="0">
                <a:solidFill>
                  <a:prstClr val="black"/>
                </a:solidFill>
              </a:rPr>
              <a:t>METODOLOGIA</a:t>
            </a:r>
          </a:p>
        </p:txBody>
      </p:sp>
      <p:sp>
        <p:nvSpPr>
          <p:cNvPr id="27" name="26 Abrir corchete"/>
          <p:cNvSpPr/>
          <p:nvPr/>
        </p:nvSpPr>
        <p:spPr>
          <a:xfrm>
            <a:off x="3381375" y="5429250"/>
            <a:ext cx="46038" cy="1214438"/>
          </a:xfrm>
          <a:prstGeom prst="leftBracket">
            <a:avLst/>
          </a:prstGeom>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s-ES" sz="2400">
              <a:solidFill>
                <a:prstClr val="black"/>
              </a:solidFill>
            </a:endParaRPr>
          </a:p>
        </p:txBody>
      </p:sp>
      <p:sp>
        <p:nvSpPr>
          <p:cNvPr id="28" name="27 Cerrar corchete"/>
          <p:cNvSpPr/>
          <p:nvPr/>
        </p:nvSpPr>
        <p:spPr>
          <a:xfrm>
            <a:off x="7596189" y="5500688"/>
            <a:ext cx="46037" cy="1143000"/>
          </a:xfrm>
          <a:prstGeom prst="rightBracket">
            <a:avLst/>
          </a:prstGeom>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s-ES" sz="2400">
              <a:solidFill>
                <a:prstClr val="black"/>
              </a:solidFill>
            </a:endParaRPr>
          </a:p>
        </p:txBody>
      </p:sp>
      <p:sp>
        <p:nvSpPr>
          <p:cNvPr id="29" name="28 Redondear rectángulo de esquina del mismo lado"/>
          <p:cNvSpPr/>
          <p:nvPr/>
        </p:nvSpPr>
        <p:spPr>
          <a:xfrm>
            <a:off x="3452814" y="5572126"/>
            <a:ext cx="4071937" cy="1071563"/>
          </a:xfrm>
          <a:prstGeom prst="round2Same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s-ES" sz="1200" b="1" dirty="0">
                <a:solidFill>
                  <a:prstClr val="black"/>
                </a:solidFill>
              </a:rPr>
              <a:t>TEORIA</a:t>
            </a:r>
          </a:p>
          <a:p>
            <a:pPr algn="ctr" fontAlgn="base">
              <a:spcBef>
                <a:spcPct val="0"/>
              </a:spcBef>
              <a:spcAft>
                <a:spcPct val="0"/>
              </a:spcAft>
              <a:defRPr/>
            </a:pPr>
            <a:r>
              <a:rPr lang="es-ES" sz="1200" b="1" dirty="0">
                <a:solidFill>
                  <a:prstClr val="black"/>
                </a:solidFill>
              </a:rPr>
              <a:t>RECOLECCION DATOS</a:t>
            </a:r>
          </a:p>
          <a:p>
            <a:pPr algn="ctr" fontAlgn="base">
              <a:spcBef>
                <a:spcPct val="0"/>
              </a:spcBef>
              <a:spcAft>
                <a:spcPct val="0"/>
              </a:spcAft>
              <a:defRPr/>
            </a:pPr>
            <a:r>
              <a:rPr lang="es-ES" sz="1200" b="1" dirty="0">
                <a:solidFill>
                  <a:prstClr val="black"/>
                </a:solidFill>
              </a:rPr>
              <a:t>PROCESAMIENTO DE DATOS</a:t>
            </a:r>
          </a:p>
          <a:p>
            <a:pPr algn="ctr" fontAlgn="base">
              <a:spcBef>
                <a:spcPct val="0"/>
              </a:spcBef>
              <a:spcAft>
                <a:spcPct val="0"/>
              </a:spcAft>
              <a:defRPr/>
            </a:pPr>
            <a:r>
              <a:rPr lang="es-ES" sz="1200" b="1" dirty="0">
                <a:solidFill>
                  <a:prstClr val="black"/>
                </a:solidFill>
              </a:rPr>
              <a:t>ANALISIS E INTERPRETACION  DE DATOS</a:t>
            </a:r>
          </a:p>
          <a:p>
            <a:pPr algn="ctr" fontAlgn="base">
              <a:spcBef>
                <a:spcPct val="0"/>
              </a:spcBef>
              <a:spcAft>
                <a:spcPct val="0"/>
              </a:spcAft>
              <a:defRPr/>
            </a:pPr>
            <a:r>
              <a:rPr lang="es-ES" sz="1200" b="1" dirty="0">
                <a:solidFill>
                  <a:prstClr val="black"/>
                </a:solidFill>
              </a:rPr>
              <a:t>REDACCION DE  RESULTADO INVESTIGACION   </a:t>
            </a:r>
          </a:p>
        </p:txBody>
      </p:sp>
      <p:sp>
        <p:nvSpPr>
          <p:cNvPr id="30" name="29 Estrella de 7 puntas"/>
          <p:cNvSpPr/>
          <p:nvPr/>
        </p:nvSpPr>
        <p:spPr>
          <a:xfrm>
            <a:off x="8096250" y="4929188"/>
            <a:ext cx="2071688" cy="1714500"/>
          </a:xfrm>
          <a:prstGeom prst="star7">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s-ES" sz="2000" b="1" dirty="0">
                <a:solidFill>
                  <a:srgbClr val="DA1F28"/>
                </a:solidFill>
              </a:rPr>
              <a:t>CON</a:t>
            </a:r>
          </a:p>
          <a:p>
            <a:pPr algn="ctr" fontAlgn="base">
              <a:spcBef>
                <a:spcPct val="0"/>
              </a:spcBef>
              <a:spcAft>
                <a:spcPct val="0"/>
              </a:spcAft>
              <a:defRPr/>
            </a:pPr>
            <a:r>
              <a:rPr lang="es-ES" sz="2000" b="1" dirty="0">
                <a:solidFill>
                  <a:srgbClr val="DA1F28"/>
                </a:solidFill>
              </a:rPr>
              <a:t>CLU</a:t>
            </a:r>
          </a:p>
          <a:p>
            <a:pPr algn="ctr" fontAlgn="base">
              <a:spcBef>
                <a:spcPct val="0"/>
              </a:spcBef>
              <a:spcAft>
                <a:spcPct val="0"/>
              </a:spcAft>
              <a:defRPr/>
            </a:pPr>
            <a:r>
              <a:rPr lang="es-ES" sz="2000" b="1" dirty="0">
                <a:solidFill>
                  <a:srgbClr val="DA1F28"/>
                </a:solidFill>
              </a:rPr>
              <a:t>SIONES</a:t>
            </a:r>
          </a:p>
        </p:txBody>
      </p:sp>
      <p:sp>
        <p:nvSpPr>
          <p:cNvPr id="32" name="31 Llamada ovalada"/>
          <p:cNvSpPr/>
          <p:nvPr/>
        </p:nvSpPr>
        <p:spPr>
          <a:xfrm>
            <a:off x="1524000" y="5000626"/>
            <a:ext cx="1428750" cy="157162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s-ES" sz="1600" dirty="0">
                <a:solidFill>
                  <a:prstClr val="white"/>
                </a:solidFill>
              </a:rPr>
              <a:t>PREGUNTAS</a:t>
            </a:r>
          </a:p>
          <a:p>
            <a:pPr algn="ctr" fontAlgn="base">
              <a:spcBef>
                <a:spcPct val="0"/>
              </a:spcBef>
              <a:spcAft>
                <a:spcPct val="0"/>
              </a:spcAft>
              <a:defRPr/>
            </a:pPr>
            <a:r>
              <a:rPr lang="es-ES" sz="1600" dirty="0">
                <a:solidFill>
                  <a:prstClr val="white"/>
                </a:solidFill>
              </a:rPr>
              <a:t>DE</a:t>
            </a:r>
          </a:p>
          <a:p>
            <a:pPr algn="ctr" fontAlgn="base">
              <a:spcBef>
                <a:spcPct val="0"/>
              </a:spcBef>
              <a:spcAft>
                <a:spcPct val="0"/>
              </a:spcAft>
              <a:defRPr/>
            </a:pPr>
            <a:r>
              <a:rPr lang="es-ES" sz="1600" dirty="0">
                <a:solidFill>
                  <a:prstClr val="white"/>
                </a:solidFill>
              </a:rPr>
              <a:t>INVEST.</a:t>
            </a:r>
          </a:p>
        </p:txBody>
      </p:sp>
      <p:cxnSp>
        <p:nvCxnSpPr>
          <p:cNvPr id="34" name="33 Conector recto de flecha"/>
          <p:cNvCxnSpPr/>
          <p:nvPr/>
        </p:nvCxnSpPr>
        <p:spPr>
          <a:xfrm rot="5400000">
            <a:off x="1701801" y="4751388"/>
            <a:ext cx="642937"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p:nvPr/>
        </p:nvCxnSpPr>
        <p:spPr>
          <a:xfrm rot="5400000">
            <a:off x="9097170" y="4858545"/>
            <a:ext cx="714375" cy="15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0" name="39 Conector curvado"/>
          <p:cNvCxnSpPr>
            <a:stCxn id="2" idx="1"/>
          </p:cNvCxnSpPr>
          <p:nvPr/>
        </p:nvCxnSpPr>
        <p:spPr>
          <a:xfrm rot="10800000" flipV="1">
            <a:off x="2452689" y="714376"/>
            <a:ext cx="1285875" cy="785813"/>
          </a:xfrm>
          <a:prstGeom prst="curvedConnector3">
            <a:avLst>
              <a:gd name="adj1" fmla="val 119982"/>
            </a:avLst>
          </a:prstGeom>
          <a:ln w="254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50 Forma"/>
          <p:cNvCxnSpPr>
            <a:stCxn id="2" idx="3"/>
          </p:cNvCxnSpPr>
          <p:nvPr/>
        </p:nvCxnSpPr>
        <p:spPr>
          <a:xfrm>
            <a:off x="9024938" y="714375"/>
            <a:ext cx="1143000" cy="2857500"/>
          </a:xfrm>
          <a:prstGeom prst="curvedConnector2">
            <a:avLst/>
          </a:prstGeom>
          <a:ln w="317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4341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204158"/>
            <a:ext cx="11960941" cy="6641562"/>
          </a:xfrm>
          <a:prstGeom prst="rect">
            <a:avLst/>
          </a:prstGeom>
        </p:spPr>
        <p:txBody>
          <a:bodyPr wrap="square">
            <a:spAutoFit/>
          </a:bodyPr>
          <a:lstStyle/>
          <a:p>
            <a:pPr algn="just">
              <a:lnSpc>
                <a:spcPct val="107000"/>
              </a:lnSpc>
              <a:spcAft>
                <a:spcPts val="600"/>
              </a:spcAft>
              <a:tabLst>
                <a:tab pos="-457200" algn="l"/>
              </a:tabLst>
            </a:pPr>
            <a:r>
              <a:rPr lang="es-ES_tradnl" sz="2200" spc="-15" dirty="0" smtClean="0">
                <a:latin typeface="Arial" panose="020B0604020202020204" pitchFamily="34" charset="0"/>
                <a:ea typeface="Times New Roman" panose="02020603050405020304" pitchFamily="18" charset="0"/>
                <a:cs typeface="Times New Roman" panose="02020603050405020304" pitchFamily="18" charset="0"/>
              </a:rPr>
              <a:t>En </a:t>
            </a:r>
            <a:r>
              <a:rPr lang="es-ES_tradnl" sz="2200" spc="-15" dirty="0">
                <a:latin typeface="Arial" panose="020B0604020202020204" pitchFamily="34" charset="0"/>
                <a:ea typeface="Times New Roman" panose="02020603050405020304" pitchFamily="18" charset="0"/>
                <a:cs typeface="Times New Roman" panose="02020603050405020304" pitchFamily="18" charset="0"/>
              </a:rPr>
              <a:t>relación con el procesa­miento y análisis de datos, tene­mos: </a:t>
            </a:r>
            <a:endParaRPr lang="es-ES_tradnl" sz="2200" spc="-15" dirty="0" smtClean="0">
              <a:latin typeface="Arial" panose="020B0604020202020204" pitchFamily="34" charset="0"/>
              <a:ea typeface="Times New Roman" panose="02020603050405020304" pitchFamily="18" charset="0"/>
              <a:cs typeface="Times New Roman" panose="02020603050405020304" pitchFamily="18" charset="0"/>
            </a:endParaRPr>
          </a:p>
          <a:p>
            <a:pPr marL="457200" indent="-457200" algn="just">
              <a:lnSpc>
                <a:spcPct val="107000"/>
              </a:lnSpc>
              <a:spcAft>
                <a:spcPts val="600"/>
              </a:spcAft>
              <a:buAutoNum type="alphaLcParenR"/>
              <a:tabLst>
                <a:tab pos="-457200" algn="l"/>
              </a:tabLst>
            </a:pPr>
            <a:r>
              <a:rPr lang="es-ES_tradnl" sz="2200" spc="-15" dirty="0" smtClean="0">
                <a:latin typeface="Arial" panose="020B0604020202020204" pitchFamily="34" charset="0"/>
                <a:ea typeface="Times New Roman" panose="02020603050405020304" pitchFamily="18" charset="0"/>
                <a:cs typeface="Times New Roman" panose="02020603050405020304" pitchFamily="18" charset="0"/>
              </a:rPr>
              <a:t>Técni­cas </a:t>
            </a:r>
            <a:r>
              <a:rPr lang="es-ES_tradnl" sz="2200" spc="-15" dirty="0">
                <a:latin typeface="Arial" panose="020B0604020202020204" pitchFamily="34" charset="0"/>
                <a:ea typeface="Times New Roman" panose="02020603050405020304" pitchFamily="18" charset="0"/>
                <a:cs typeface="Times New Roman" panose="02020603050405020304" pitchFamily="18" charset="0"/>
              </a:rPr>
              <a:t>y recursos semióticos y hermenéuti­cos de resumen, clasifica­ción (con o sin codificación) y procesa­miento de información (tipologías). Todo ello con mayor capacidad comprensiva de procesos y contextos, pero con limitadas posibi­lidades de genera­lización y </a:t>
            </a:r>
            <a:r>
              <a:rPr lang="es-ES_tradnl" sz="2200" spc="-15" dirty="0" smtClean="0">
                <a:latin typeface="Arial" panose="020B0604020202020204" pitchFamily="34" charset="0"/>
                <a:ea typeface="Times New Roman" panose="02020603050405020304" pitchFamily="18" charset="0"/>
                <a:cs typeface="Times New Roman" panose="02020603050405020304" pitchFamily="18" charset="0"/>
              </a:rPr>
              <a:t>manipu­lación </a:t>
            </a:r>
            <a:r>
              <a:rPr lang="es-ES_tradnl" sz="2200" spc="-15" dirty="0">
                <a:latin typeface="Arial" panose="020B0604020202020204" pitchFamily="34" charset="0"/>
                <a:ea typeface="Times New Roman" panose="02020603050405020304" pitchFamily="18" charset="0"/>
                <a:cs typeface="Times New Roman" panose="02020603050405020304" pitchFamily="18" charset="0"/>
              </a:rPr>
              <a:t>controla­da de datos; </a:t>
            </a:r>
            <a:r>
              <a:rPr lang="es-ES_tradnl" sz="2200" spc="-15" dirty="0" smtClean="0">
                <a:latin typeface="Arial" panose="020B0604020202020204" pitchFamily="34" charset="0"/>
                <a:ea typeface="Times New Roman" panose="02020603050405020304" pitchFamily="18" charset="0"/>
                <a:cs typeface="Times New Roman" panose="02020603050405020304" pitchFamily="18" charset="0"/>
              </a:rPr>
              <a:t>y, </a:t>
            </a:r>
          </a:p>
          <a:p>
            <a:pPr marL="457200" indent="-457200" algn="just">
              <a:lnSpc>
                <a:spcPct val="107000"/>
              </a:lnSpc>
              <a:spcAft>
                <a:spcPts val="600"/>
              </a:spcAft>
              <a:buAutoNum type="alphaLcParenR"/>
              <a:tabLst>
                <a:tab pos="-457200" algn="l"/>
              </a:tabLst>
            </a:pPr>
            <a:endParaRPr lang="es-ES_tradnl" sz="2200" spc="-15" dirty="0" smtClean="0">
              <a:latin typeface="Arial" panose="020B0604020202020204" pitchFamily="34" charset="0"/>
              <a:ea typeface="Times New Roman" panose="02020603050405020304" pitchFamily="18" charset="0"/>
              <a:cs typeface="Times New Roman" panose="02020603050405020304" pitchFamily="18" charset="0"/>
            </a:endParaRPr>
          </a:p>
          <a:p>
            <a:pPr marL="457200" indent="-457200" algn="just">
              <a:lnSpc>
                <a:spcPct val="107000"/>
              </a:lnSpc>
              <a:spcAft>
                <a:spcPts val="600"/>
              </a:spcAft>
              <a:buAutoNum type="alphaLcParenR"/>
              <a:tabLst>
                <a:tab pos="-457200" algn="l"/>
              </a:tabLst>
            </a:pPr>
            <a:r>
              <a:rPr lang="es-ES_tradnl" sz="2200" spc="-15" dirty="0" smtClean="0">
                <a:latin typeface="Arial" panose="020B0604020202020204" pitchFamily="34" charset="0"/>
                <a:ea typeface="Times New Roman" panose="02020603050405020304" pitchFamily="18" charset="0"/>
                <a:cs typeface="Times New Roman" panose="02020603050405020304" pitchFamily="18" charset="0"/>
              </a:rPr>
              <a:t>Técnicas </a:t>
            </a:r>
            <a:r>
              <a:rPr lang="es-ES_tradnl" sz="2200" spc="-15" dirty="0">
                <a:latin typeface="Arial" panose="020B0604020202020204" pitchFamily="34" charset="0"/>
                <a:ea typeface="Times New Roman" panose="02020603050405020304" pitchFamily="18" charset="0"/>
                <a:cs typeface="Times New Roman" panose="02020603050405020304" pitchFamily="18" charset="0"/>
              </a:rPr>
              <a:t>y recursos cuantita­tivos, descrip­tivos y probabilísticos de ordenamien­to, clasificación y procesamien­to multivaria­do de datos. Estos cuentan con menores posibilidades comprensivas, pero con mayores posibili­dades explicati­vas, de genera­lización y de control de varia­bles. </a:t>
            </a:r>
            <a:endParaRPr lang="es-ES_tradnl" sz="2200" spc="-15" dirty="0" smtClean="0">
              <a:latin typeface="Arial" panose="020B0604020202020204" pitchFamily="34" charset="0"/>
              <a:ea typeface="Times New Roman" panose="02020603050405020304" pitchFamily="18" charset="0"/>
              <a:cs typeface="Times New Roman" panose="02020603050405020304" pitchFamily="18" charset="0"/>
            </a:endParaRPr>
          </a:p>
          <a:p>
            <a:pPr marL="457200" indent="-457200" algn="just">
              <a:lnSpc>
                <a:spcPct val="107000"/>
              </a:lnSpc>
              <a:spcAft>
                <a:spcPts val="600"/>
              </a:spcAft>
              <a:buAutoNum type="alphaLcParenR"/>
              <a:tabLst>
                <a:tab pos="-457200" algn="l"/>
              </a:tabLst>
            </a:pPr>
            <a:endParaRPr lang="es-ES_tradnl" sz="2200" spc="-15" dirty="0" smtClean="0">
              <a:latin typeface="Arial" panose="020B0604020202020204" pitchFamily="34" charset="0"/>
              <a:ea typeface="Times New Roman" panose="02020603050405020304" pitchFamily="18" charset="0"/>
              <a:cs typeface="Times New Roman" panose="02020603050405020304" pitchFamily="18" charset="0"/>
            </a:endParaRPr>
          </a:p>
          <a:p>
            <a:pPr marL="457200" indent="-457200" algn="just">
              <a:lnSpc>
                <a:spcPct val="107000"/>
              </a:lnSpc>
              <a:spcAft>
                <a:spcPts val="600"/>
              </a:spcAft>
              <a:buAutoNum type="alphaLcParenR"/>
              <a:tabLst>
                <a:tab pos="-457200" algn="l"/>
              </a:tabLst>
            </a:pPr>
            <a:r>
              <a:rPr lang="es-ES_tradnl" sz="2200" spc="-15" dirty="0" smtClean="0">
                <a:latin typeface="Arial" panose="020B0604020202020204" pitchFamily="34" charset="0"/>
                <a:ea typeface="Times New Roman" panose="02020603050405020304" pitchFamily="18" charset="0"/>
                <a:cs typeface="Times New Roman" panose="02020603050405020304" pitchFamily="18" charset="0"/>
              </a:rPr>
              <a:t>El </a:t>
            </a:r>
            <a:r>
              <a:rPr lang="es-ES_tradnl" sz="2200" spc="-15" dirty="0">
                <a:latin typeface="Arial" panose="020B0604020202020204" pitchFamily="34" charset="0"/>
                <a:ea typeface="Times New Roman" panose="02020603050405020304" pitchFamily="18" charset="0"/>
                <a:cs typeface="Times New Roman" panose="02020603050405020304" pitchFamily="18" charset="0"/>
              </a:rPr>
              <a:t>empleo de una u otra técnica, a un mismo tiempo o a lo largo de una misma investigación, no sólo resulta posible sino incluso puede ser muy conveniente. Reconocidas e importantes investiga­ciones en ciencias sociales dan cuenta de este hecho.</a:t>
            </a:r>
            <a:endParaRPr lang="es-GT" sz="2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_tradnl" sz="2200" dirty="0">
                <a:latin typeface="Calibri" panose="020F0502020204030204" pitchFamily="34" charset="0"/>
                <a:ea typeface="Calibri" panose="020F0502020204030204" pitchFamily="34" charset="0"/>
                <a:cs typeface="Times New Roman" panose="02020603050405020304" pitchFamily="18" charset="0"/>
              </a:rPr>
              <a:t>Es conocida la investigación de </a:t>
            </a:r>
            <a:r>
              <a:rPr lang="es-ES_tradnl" sz="2200" dirty="0" err="1">
                <a:latin typeface="Calibri" panose="020F0502020204030204" pitchFamily="34" charset="0"/>
                <a:ea typeface="Calibri" panose="020F0502020204030204" pitchFamily="34" charset="0"/>
                <a:cs typeface="Times New Roman" panose="02020603050405020304" pitchFamily="18" charset="0"/>
              </a:rPr>
              <a:t>Balán</a:t>
            </a:r>
            <a:r>
              <a:rPr lang="es-ES_tradnl" sz="2200" dirty="0">
                <a:latin typeface="Calibri" panose="020F0502020204030204" pitchFamily="34" charset="0"/>
                <a:ea typeface="Calibri" panose="020F0502020204030204" pitchFamily="34" charset="0"/>
                <a:cs typeface="Times New Roman" panose="02020603050405020304" pitchFamily="18" charset="0"/>
              </a:rPr>
              <a:t>, </a:t>
            </a:r>
            <a:r>
              <a:rPr lang="es-ES_tradnl" sz="2200" dirty="0" err="1">
                <a:latin typeface="Calibri" panose="020F0502020204030204" pitchFamily="34" charset="0"/>
                <a:ea typeface="Calibri" panose="020F0502020204030204" pitchFamily="34" charset="0"/>
                <a:cs typeface="Times New Roman" panose="02020603050405020304" pitchFamily="18" charset="0"/>
              </a:rPr>
              <a:t>Jelín</a:t>
            </a:r>
            <a:r>
              <a:rPr lang="es-ES_tradnl" sz="2200" dirty="0">
                <a:latin typeface="Calibri" panose="020F0502020204030204" pitchFamily="34" charset="0"/>
                <a:ea typeface="Calibri" panose="020F0502020204030204" pitchFamily="34" charset="0"/>
                <a:cs typeface="Times New Roman" panose="02020603050405020304" pitchFamily="18" charset="0"/>
              </a:rPr>
              <a:t> y otros sobre movilidad espacial y migraciones en Monterrey, en donde se aplicaron historias de vida con registros </a:t>
            </a:r>
            <a:r>
              <a:rPr lang="es-ES_tradnl" sz="2200" dirty="0" smtClean="0">
                <a:latin typeface="Calibri" panose="020F0502020204030204" pitchFamily="34" charset="0"/>
                <a:ea typeface="Calibri" panose="020F0502020204030204" pitchFamily="34" charset="0"/>
                <a:cs typeface="Times New Roman" panose="02020603050405020304" pitchFamily="18" charset="0"/>
              </a:rPr>
              <a:t>semiestructurados </a:t>
            </a:r>
            <a:r>
              <a:rPr lang="es-ES_tradnl" sz="2200" dirty="0">
                <a:latin typeface="Calibri" panose="020F0502020204030204" pitchFamily="34" charset="0"/>
                <a:ea typeface="Calibri" panose="020F0502020204030204" pitchFamily="34" charset="0"/>
                <a:cs typeface="Times New Roman" panose="02020603050405020304" pitchFamily="18" charset="0"/>
              </a:rPr>
              <a:t>y a una muestra </a:t>
            </a:r>
            <a:r>
              <a:rPr lang="es-ES_tradnl" sz="2200" dirty="0" err="1">
                <a:latin typeface="Calibri" panose="020F0502020204030204" pitchFamily="34" charset="0"/>
                <a:ea typeface="Calibri" panose="020F0502020204030204" pitchFamily="34" charset="0"/>
                <a:cs typeface="Times New Roman" panose="02020603050405020304" pitchFamily="18" charset="0"/>
              </a:rPr>
              <a:t>probabilis­tica</a:t>
            </a:r>
            <a:r>
              <a:rPr lang="es-ES_tradnl" sz="2200" dirty="0">
                <a:latin typeface="Calibri" panose="020F0502020204030204" pitchFamily="34" charset="0"/>
                <a:ea typeface="Calibri" panose="020F0502020204030204" pitchFamily="34" charset="0"/>
                <a:cs typeface="Times New Roman" panose="02020603050405020304" pitchFamily="18" charset="0"/>
              </a:rPr>
              <a:t> amplia. </a:t>
            </a:r>
            <a:endParaRPr lang="es-GT"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238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7145" y="257418"/>
            <a:ext cx="11577484" cy="6393417"/>
          </a:xfrm>
          <a:prstGeom prst="rect">
            <a:avLst/>
          </a:prstGeom>
        </p:spPr>
        <p:txBody>
          <a:bodyPr wrap="square">
            <a:spAutoFit/>
          </a:bodyPr>
          <a:lstStyle/>
          <a:p>
            <a:pPr algn="just" fontAlgn="base" hangingPunct="0">
              <a:lnSpc>
                <a:spcPct val="107000"/>
              </a:lnSpc>
              <a:spcAft>
                <a:spcPts val="600"/>
              </a:spcAft>
              <a:tabLst>
                <a:tab pos="-457200" algn="l"/>
              </a:tabLst>
            </a:pPr>
            <a:r>
              <a:rPr lang="es-ES_tradnl" sz="2800" spc="-15" dirty="0" smtClean="0">
                <a:latin typeface="Arial" panose="020B0604020202020204" pitchFamily="34" charset="0"/>
                <a:ea typeface="Times New Roman" panose="02020603050405020304" pitchFamily="18" charset="0"/>
                <a:cs typeface="Times New Roman" panose="02020603050405020304" pitchFamily="18" charset="0"/>
              </a:rPr>
              <a:t>La </a:t>
            </a:r>
            <a:r>
              <a:rPr lang="es-ES_tradnl" sz="2800" spc="-15" dirty="0">
                <a:latin typeface="Arial" panose="020B0604020202020204" pitchFamily="34" charset="0"/>
                <a:ea typeface="Times New Roman" panose="02020603050405020304" pitchFamily="18" charset="0"/>
                <a:cs typeface="Times New Roman" panose="02020603050405020304" pitchFamily="18" charset="0"/>
              </a:rPr>
              <a:t>modalidad de captación de datos, si bien condiciona, no es unívoca frente a la forma de proce­samiento. </a:t>
            </a:r>
            <a:endParaRPr lang="es-ES_tradnl" sz="2800" spc="-15" dirty="0" smtClean="0">
              <a:latin typeface="Arial" panose="020B0604020202020204" pitchFamily="34" charset="0"/>
              <a:ea typeface="Times New Roman" panose="02020603050405020304" pitchFamily="18" charset="0"/>
              <a:cs typeface="Times New Roman" panose="02020603050405020304" pitchFamily="18" charset="0"/>
            </a:endParaRPr>
          </a:p>
          <a:p>
            <a:pPr marL="914400" lvl="1" indent="-457200" algn="just" fontAlgn="base" hangingPunct="0">
              <a:lnSpc>
                <a:spcPct val="107000"/>
              </a:lnSpc>
              <a:spcAft>
                <a:spcPts val="600"/>
              </a:spcAft>
              <a:buFont typeface="Arial" panose="020B0604020202020204" pitchFamily="34" charset="0"/>
              <a:buChar char="•"/>
              <a:tabLst>
                <a:tab pos="-457200" algn="l"/>
              </a:tabLst>
            </a:pPr>
            <a:r>
              <a:rPr lang="es-ES_tradnl" sz="2800" spc="-15" dirty="0" smtClean="0">
                <a:latin typeface="Arial" panose="020B0604020202020204" pitchFamily="34" charset="0"/>
                <a:ea typeface="Times New Roman" panose="02020603050405020304" pitchFamily="18" charset="0"/>
                <a:cs typeface="Times New Roman" panose="02020603050405020304" pitchFamily="18" charset="0"/>
              </a:rPr>
              <a:t>Podemos </a:t>
            </a:r>
            <a:r>
              <a:rPr lang="es-ES_tradnl" sz="2800" spc="-15" dirty="0">
                <a:latin typeface="Arial" panose="020B0604020202020204" pitchFamily="34" charset="0"/>
                <a:ea typeface="Times New Roman" panose="02020603050405020304" pitchFamily="18" charset="0"/>
                <a:cs typeface="Times New Roman" panose="02020603050405020304" pitchFamily="18" charset="0"/>
              </a:rPr>
              <a:t>encontrar investigaciones que basadas en registros de observación o historias vitales, sus datos pueden ser proce­sados "cuantitativa­mente". </a:t>
            </a:r>
            <a:endParaRPr lang="es-ES_tradnl" sz="2800" spc="-15" dirty="0" smtClean="0">
              <a:latin typeface="Arial" panose="020B0604020202020204" pitchFamily="34" charset="0"/>
              <a:ea typeface="Times New Roman" panose="02020603050405020304" pitchFamily="18" charset="0"/>
              <a:cs typeface="Times New Roman" panose="02020603050405020304" pitchFamily="18" charset="0"/>
            </a:endParaRPr>
          </a:p>
          <a:p>
            <a:pPr marL="914400" lvl="1" indent="-457200" algn="just" fontAlgn="base" hangingPunct="0">
              <a:lnSpc>
                <a:spcPct val="107000"/>
              </a:lnSpc>
              <a:spcAft>
                <a:spcPts val="600"/>
              </a:spcAft>
              <a:buFont typeface="Arial" panose="020B0604020202020204" pitchFamily="34" charset="0"/>
              <a:buChar char="•"/>
              <a:tabLst>
                <a:tab pos="-457200" algn="l"/>
              </a:tabLst>
            </a:pPr>
            <a:r>
              <a:rPr lang="es-ES_tradnl" sz="2800" spc="-15" dirty="0" smtClean="0">
                <a:latin typeface="Arial" panose="020B0604020202020204" pitchFamily="34" charset="0"/>
                <a:ea typeface="Times New Roman" panose="02020603050405020304" pitchFamily="18" charset="0"/>
                <a:cs typeface="Times New Roman" panose="02020603050405020304" pitchFamily="18" charset="0"/>
              </a:rPr>
              <a:t>O</a:t>
            </a:r>
            <a:r>
              <a:rPr lang="es-ES_tradnl" sz="2800" spc="-15" dirty="0">
                <a:latin typeface="Arial" panose="020B0604020202020204" pitchFamily="34" charset="0"/>
                <a:ea typeface="Times New Roman" panose="02020603050405020304" pitchFamily="18" charset="0"/>
                <a:cs typeface="Times New Roman" panose="02020603050405020304" pitchFamily="18" charset="0"/>
              </a:rPr>
              <a:t>, por el contrario, datos obteni­dos por encues­tas o entrevistas estructuradas aplicadas aleato­riamen­te que pueden o requieren, parcial o totalmente, ser procesa­das "cualita­tivamente". </a:t>
            </a:r>
            <a:endParaRPr lang="es-ES_tradnl" sz="2800" spc="-15" dirty="0" smtClean="0">
              <a:latin typeface="Arial" panose="020B0604020202020204" pitchFamily="34" charset="0"/>
              <a:ea typeface="Times New Roman" panose="02020603050405020304" pitchFamily="18" charset="0"/>
              <a:cs typeface="Times New Roman" panose="02020603050405020304" pitchFamily="18" charset="0"/>
            </a:endParaRPr>
          </a:p>
          <a:p>
            <a:pPr marL="914400" lvl="1" indent="-457200" algn="just" fontAlgn="base" hangingPunct="0">
              <a:lnSpc>
                <a:spcPct val="107000"/>
              </a:lnSpc>
              <a:spcAft>
                <a:spcPts val="600"/>
              </a:spcAft>
              <a:buFont typeface="Arial" panose="020B0604020202020204" pitchFamily="34" charset="0"/>
              <a:buChar char="•"/>
              <a:tabLst>
                <a:tab pos="-457200" algn="l"/>
              </a:tabLst>
            </a:pPr>
            <a:endParaRPr lang="es-ES_tradnl" sz="2800" spc="-15" dirty="0">
              <a:latin typeface="Arial" panose="020B0604020202020204" pitchFamily="34" charset="0"/>
              <a:ea typeface="Times New Roman" panose="02020603050405020304" pitchFamily="18" charset="0"/>
              <a:cs typeface="Times New Roman" panose="02020603050405020304" pitchFamily="18" charset="0"/>
            </a:endParaRPr>
          </a:p>
          <a:p>
            <a:pPr marL="914400" lvl="1" indent="-457200" algn="just" fontAlgn="base" hangingPunct="0">
              <a:lnSpc>
                <a:spcPct val="107000"/>
              </a:lnSpc>
              <a:spcAft>
                <a:spcPts val="600"/>
              </a:spcAft>
              <a:buFont typeface="Arial" panose="020B0604020202020204" pitchFamily="34" charset="0"/>
              <a:buChar char="•"/>
              <a:tabLst>
                <a:tab pos="-457200" algn="l"/>
              </a:tabLst>
            </a:pPr>
            <a:r>
              <a:rPr lang="es-ES_tradnl" sz="2800" spc="-15" dirty="0" smtClean="0">
                <a:latin typeface="Arial" panose="020B0604020202020204" pitchFamily="34" charset="0"/>
                <a:ea typeface="Times New Roman" panose="02020603050405020304" pitchFamily="18" charset="0"/>
                <a:cs typeface="Times New Roman" panose="02020603050405020304" pitchFamily="18" charset="0"/>
              </a:rPr>
              <a:t>Tanto </a:t>
            </a:r>
            <a:r>
              <a:rPr lang="es-ES_tradnl" sz="2800" spc="-15" dirty="0">
                <a:latin typeface="Arial" panose="020B0604020202020204" pitchFamily="34" charset="0"/>
                <a:ea typeface="Times New Roman" panose="02020603050405020304" pitchFamily="18" charset="0"/>
                <a:cs typeface="Times New Roman" panose="02020603050405020304" pitchFamily="18" charset="0"/>
              </a:rPr>
              <a:t>la captación de información como el procesamiento de datos deben </a:t>
            </a:r>
            <a:r>
              <a:rPr lang="es-ES_tradnl" sz="2800" spc="-15" dirty="0" smtClean="0">
                <a:latin typeface="Arial" panose="020B0604020202020204" pitchFamily="34" charset="0"/>
                <a:ea typeface="Times New Roman" panose="02020603050405020304" pitchFamily="18" charset="0"/>
                <a:cs typeface="Times New Roman" panose="02020603050405020304" pitchFamily="18" charset="0"/>
              </a:rPr>
              <a:t> </a:t>
            </a:r>
            <a:r>
              <a:rPr lang="es-ES_tradnl" sz="2800" spc="-15" dirty="0">
                <a:latin typeface="Arial" panose="020B0604020202020204" pitchFamily="34" charset="0"/>
                <a:ea typeface="Times New Roman" panose="02020603050405020304" pitchFamily="18" charset="0"/>
                <a:cs typeface="Times New Roman" panose="02020603050405020304" pitchFamily="18" charset="0"/>
              </a:rPr>
              <a:t>buscar una aproximación lógica a las preguntas e hipótesis formuladas como problemas, así como a los niveles de medición involucrados.</a:t>
            </a:r>
            <a:endParaRPr lang="es-GT"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15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0610" y="1024667"/>
            <a:ext cx="11547987" cy="4756302"/>
          </a:xfrm>
          <a:prstGeom prst="rect">
            <a:avLst/>
          </a:prstGeom>
        </p:spPr>
        <p:txBody>
          <a:bodyPr wrap="square">
            <a:spAutoFit/>
          </a:bodyPr>
          <a:lstStyle/>
          <a:p>
            <a:pPr marL="914400" lvl="1" indent="-457200" algn="just">
              <a:lnSpc>
                <a:spcPct val="107000"/>
              </a:lnSpc>
              <a:spcAft>
                <a:spcPts val="600"/>
              </a:spcAft>
              <a:buFont typeface="Arial" panose="020B0604020202020204" pitchFamily="34" charset="0"/>
              <a:buChar char="•"/>
              <a:tabLst>
                <a:tab pos="-457200" algn="l"/>
              </a:tabLst>
            </a:pPr>
            <a:r>
              <a:rPr lang="es-ES_tradnl" sz="2800" spc="-15" dirty="0" smtClean="0">
                <a:latin typeface="Arial" panose="020B0604020202020204" pitchFamily="34" charset="0"/>
                <a:ea typeface="Times New Roman" panose="02020603050405020304" pitchFamily="18" charset="0"/>
                <a:cs typeface="Times New Roman" panose="02020603050405020304" pitchFamily="18" charset="0"/>
              </a:rPr>
              <a:t>La </a:t>
            </a:r>
            <a:r>
              <a:rPr lang="es-ES_tradnl" sz="2800" spc="-15" dirty="0">
                <a:latin typeface="Arial" panose="020B0604020202020204" pitchFamily="34" charset="0"/>
                <a:ea typeface="Times New Roman" panose="02020603050405020304" pitchFamily="18" charset="0"/>
                <a:cs typeface="Times New Roman" panose="02020603050405020304" pitchFamily="18" charset="0"/>
              </a:rPr>
              <a:t>frontera cuantitativa-cuali­tativa es "relativa", y relativas son también las bondades de cada una. </a:t>
            </a:r>
            <a:endParaRPr lang="es-ES_tradnl" sz="2800" spc="-15" dirty="0" smtClean="0">
              <a:latin typeface="Arial" panose="020B0604020202020204" pitchFamily="34" charset="0"/>
              <a:ea typeface="Times New Roman" panose="02020603050405020304" pitchFamily="18" charset="0"/>
              <a:cs typeface="Times New Roman" panose="02020603050405020304" pitchFamily="18" charset="0"/>
            </a:endParaRPr>
          </a:p>
          <a:p>
            <a:pPr marL="914400" lvl="1" indent="-457200" algn="just">
              <a:lnSpc>
                <a:spcPct val="107000"/>
              </a:lnSpc>
              <a:spcAft>
                <a:spcPts val="600"/>
              </a:spcAft>
              <a:buFont typeface="Arial" panose="020B0604020202020204" pitchFamily="34" charset="0"/>
              <a:buChar char="•"/>
              <a:tabLst>
                <a:tab pos="-457200" algn="l"/>
              </a:tabLst>
            </a:pPr>
            <a:r>
              <a:rPr lang="es-ES_tradnl" sz="2800" spc="-15" dirty="0" smtClean="0">
                <a:latin typeface="Arial" panose="020B0604020202020204" pitchFamily="34" charset="0"/>
                <a:ea typeface="Times New Roman" panose="02020603050405020304" pitchFamily="18" charset="0"/>
                <a:cs typeface="Times New Roman" panose="02020603050405020304" pitchFamily="18" charset="0"/>
              </a:rPr>
              <a:t>La </a:t>
            </a:r>
            <a:r>
              <a:rPr lang="es-ES_tradnl" sz="2800" spc="-15" dirty="0">
                <a:latin typeface="Arial" panose="020B0604020202020204" pitchFamily="34" charset="0"/>
                <a:ea typeface="Times New Roman" panose="02020603050405020304" pitchFamily="18" charset="0"/>
                <a:cs typeface="Times New Roman" panose="02020603050405020304" pitchFamily="18" charset="0"/>
              </a:rPr>
              <a:t>elección y las posibilidades que brinda los diferentes métodos y procedimientos técnicos </a:t>
            </a:r>
            <a:r>
              <a:rPr lang="es-ES_tradnl" sz="2800" spc="-15"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dependen en lo fundamental del problema de investi­ga­ción plan­teado, el tipo de información que requerimos, el diseño inferencial elaborado y </a:t>
            </a:r>
            <a:r>
              <a:rPr lang="es-ES_tradnl" sz="2800" spc="-15" dirty="0" smtClean="0">
                <a:solidFill>
                  <a:srgbClr val="C00000"/>
                </a:solidFill>
                <a:latin typeface="Arial" panose="020B0604020202020204" pitchFamily="34" charset="0"/>
                <a:ea typeface="Times New Roman" panose="02020603050405020304" pitchFamily="18" charset="0"/>
                <a:cs typeface="Times New Roman" panose="02020603050405020304" pitchFamily="18" charset="0"/>
              </a:rPr>
              <a:t>operacional izado, </a:t>
            </a:r>
            <a:r>
              <a:rPr lang="es-ES_tradnl" sz="2800" spc="-15"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las demandas socia­les de conocimiento, el presu­puesto y el tiempo con que se cuenta, las modas instituciona­les condicionantes y, también, el ingenio y la capacidad creativa del investigador. </a:t>
            </a:r>
            <a:endParaRPr lang="es-GT" sz="28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797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438400" y="373063"/>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50000"/>
              </a:spcBef>
              <a:spcAft>
                <a:spcPct val="0"/>
              </a:spcAft>
              <a:buFontTx/>
              <a:buNone/>
            </a:pPr>
            <a:r>
              <a:rPr lang="es-ES" altLang="es-GT" sz="2400">
                <a:solidFill>
                  <a:prstClr val="black"/>
                </a:solidFill>
              </a:rPr>
              <a:t>EL PROCESO DE INVESTIGACION</a:t>
            </a:r>
          </a:p>
        </p:txBody>
      </p:sp>
      <p:sp>
        <p:nvSpPr>
          <p:cNvPr id="11267" name="Text Box 3"/>
          <p:cNvSpPr txBox="1">
            <a:spLocks noChangeArrowheads="1"/>
          </p:cNvSpPr>
          <p:nvPr/>
        </p:nvSpPr>
        <p:spPr bwMode="auto">
          <a:xfrm>
            <a:off x="787400" y="1371601"/>
            <a:ext cx="11150600" cy="6786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50000"/>
              </a:spcBef>
              <a:spcAft>
                <a:spcPct val="0"/>
              </a:spcAft>
            </a:pPr>
            <a:r>
              <a:rPr lang="es-ES" altLang="es-GT" sz="2800" dirty="0">
                <a:solidFill>
                  <a:prstClr val="black"/>
                </a:solidFill>
              </a:rPr>
              <a:t> En una investigación científica se realizan una “variedad  de actividades razonadas, en el sentido de que deben efectuarse con escrupulosidad, con rigor, en forma metódica...” (Hughes J., y </a:t>
            </a:r>
            <a:r>
              <a:rPr lang="es-ES" altLang="es-GT" sz="2800" dirty="0" err="1">
                <a:solidFill>
                  <a:prstClr val="black"/>
                </a:solidFill>
              </a:rPr>
              <a:t>Sharrock</a:t>
            </a:r>
            <a:r>
              <a:rPr lang="es-ES" altLang="es-GT" sz="2800" dirty="0">
                <a:solidFill>
                  <a:prstClr val="black"/>
                </a:solidFill>
              </a:rPr>
              <a:t> W., La filosofía de la investigación social, FCE México:  1999)</a:t>
            </a:r>
          </a:p>
          <a:p>
            <a:pPr fontAlgn="base">
              <a:spcBef>
                <a:spcPct val="50000"/>
              </a:spcBef>
              <a:spcAft>
                <a:spcPct val="0"/>
              </a:spcAft>
            </a:pPr>
            <a:r>
              <a:rPr lang="es-ES" altLang="es-GT" sz="2800" dirty="0">
                <a:solidFill>
                  <a:prstClr val="black"/>
                </a:solidFill>
              </a:rPr>
              <a:t>“ Todas las técnicas que asociamos con la ciencia como experimentos, puesta a prueba de hipótesis, teorías, el escrutinio público de métodos y resultados,  mediciones, se considera que encarna el método científico” (Hughes et </a:t>
            </a:r>
            <a:r>
              <a:rPr lang="es-ES" altLang="es-GT" sz="2800" dirty="0" err="1">
                <a:solidFill>
                  <a:prstClr val="black"/>
                </a:solidFill>
              </a:rPr>
              <a:t>all</a:t>
            </a:r>
            <a:r>
              <a:rPr lang="es-ES" altLang="es-GT" sz="2800" dirty="0">
                <a:solidFill>
                  <a:prstClr val="black"/>
                </a:solidFill>
              </a:rPr>
              <a:t>, </a:t>
            </a:r>
            <a:r>
              <a:rPr lang="es-ES" altLang="es-GT" sz="2800" dirty="0" err="1">
                <a:solidFill>
                  <a:prstClr val="black"/>
                </a:solidFill>
              </a:rPr>
              <a:t>Op</a:t>
            </a:r>
            <a:r>
              <a:rPr lang="es-ES" altLang="es-GT" sz="2800" dirty="0">
                <a:solidFill>
                  <a:prstClr val="black"/>
                </a:solidFill>
              </a:rPr>
              <a:t>. </a:t>
            </a:r>
            <a:r>
              <a:rPr lang="es-ES" altLang="es-GT" sz="2800" dirty="0" err="1">
                <a:solidFill>
                  <a:prstClr val="black"/>
                </a:solidFill>
              </a:rPr>
              <a:t>Citt</a:t>
            </a:r>
            <a:r>
              <a:rPr lang="es-ES" altLang="es-GT" sz="2800" dirty="0">
                <a:solidFill>
                  <a:prstClr val="black"/>
                </a:solidFill>
              </a:rPr>
              <a:t>),</a:t>
            </a:r>
          </a:p>
          <a:p>
            <a:pPr fontAlgn="base">
              <a:spcBef>
                <a:spcPct val="50000"/>
              </a:spcBef>
              <a:spcAft>
                <a:spcPct val="0"/>
              </a:spcAft>
            </a:pPr>
            <a:r>
              <a:rPr lang="es-ES" altLang="es-GT" sz="2800" dirty="0">
                <a:solidFill>
                  <a:prstClr val="black"/>
                </a:solidFill>
              </a:rPr>
              <a:t>Sin embargo, “ninguna técnica o método de investigación se justifica por si mismo.  Su eficacia depende de “presuposiciones instrumentales” y de “justificaciones epistemológicas” (Hughes et </a:t>
            </a:r>
            <a:r>
              <a:rPr lang="es-ES" altLang="es-GT" sz="2800" dirty="0" err="1">
                <a:solidFill>
                  <a:prstClr val="black"/>
                </a:solidFill>
              </a:rPr>
              <a:t>all</a:t>
            </a:r>
            <a:r>
              <a:rPr lang="es-ES" altLang="es-GT" sz="2800" dirty="0">
                <a:solidFill>
                  <a:prstClr val="black"/>
                </a:solidFill>
              </a:rPr>
              <a:t>, </a:t>
            </a:r>
            <a:r>
              <a:rPr lang="es-ES" altLang="es-GT" sz="2800" dirty="0" err="1">
                <a:solidFill>
                  <a:prstClr val="black"/>
                </a:solidFill>
              </a:rPr>
              <a:t>Op</a:t>
            </a:r>
            <a:r>
              <a:rPr lang="es-ES" altLang="es-GT" sz="2800" dirty="0">
                <a:solidFill>
                  <a:prstClr val="black"/>
                </a:solidFill>
              </a:rPr>
              <a:t>. </a:t>
            </a:r>
            <a:r>
              <a:rPr lang="es-ES" altLang="es-GT" sz="2800" dirty="0" err="1">
                <a:solidFill>
                  <a:prstClr val="black"/>
                </a:solidFill>
              </a:rPr>
              <a:t>Citt</a:t>
            </a:r>
            <a:r>
              <a:rPr lang="es-ES" altLang="es-GT" sz="2800" dirty="0">
                <a:solidFill>
                  <a:prstClr val="black"/>
                </a:solidFill>
              </a:rPr>
              <a:t>),</a:t>
            </a:r>
          </a:p>
          <a:p>
            <a:pPr fontAlgn="base">
              <a:spcBef>
                <a:spcPct val="50000"/>
              </a:spcBef>
              <a:spcAft>
                <a:spcPct val="0"/>
              </a:spcAft>
            </a:pPr>
            <a:endParaRPr lang="es-ES" altLang="es-GT" sz="2800" dirty="0">
              <a:solidFill>
                <a:prstClr val="black"/>
              </a:solidFill>
            </a:endParaRPr>
          </a:p>
          <a:p>
            <a:pPr fontAlgn="base">
              <a:spcBef>
                <a:spcPct val="50000"/>
              </a:spcBef>
              <a:spcAft>
                <a:spcPct val="0"/>
              </a:spcAft>
            </a:pPr>
            <a:endParaRPr lang="es-ES" altLang="es-GT" sz="1400" dirty="0">
              <a:solidFill>
                <a:prstClr val="black"/>
              </a:solidFill>
            </a:endParaRPr>
          </a:p>
          <a:p>
            <a:pPr fontAlgn="base">
              <a:spcBef>
                <a:spcPct val="50000"/>
              </a:spcBef>
              <a:spcAft>
                <a:spcPct val="0"/>
              </a:spcAft>
            </a:pPr>
            <a:endParaRPr lang="es-ES" altLang="es-GT" sz="2400" dirty="0">
              <a:solidFill>
                <a:prstClr val="black"/>
              </a:solidFill>
            </a:endParaRPr>
          </a:p>
        </p:txBody>
      </p:sp>
    </p:spTree>
    <p:extLst>
      <p:ext uri="{BB962C8B-B14F-4D97-AF65-F5344CB8AC3E}">
        <p14:creationId xmlns:p14="http://schemas.microsoft.com/office/powerpoint/2010/main" val="41083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505201" y="304800"/>
            <a:ext cx="4937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50000"/>
              </a:spcBef>
              <a:spcAft>
                <a:spcPct val="0"/>
              </a:spcAft>
              <a:buFontTx/>
              <a:buNone/>
            </a:pPr>
            <a:r>
              <a:rPr lang="es-ES" altLang="es-GT" sz="2400">
                <a:solidFill>
                  <a:prstClr val="black"/>
                </a:solidFill>
              </a:rPr>
              <a:t>EL PROCESO DE INVESTIGACION</a:t>
            </a:r>
          </a:p>
        </p:txBody>
      </p:sp>
      <p:sp>
        <p:nvSpPr>
          <p:cNvPr id="12291" name="Text Box 3"/>
          <p:cNvSpPr txBox="1">
            <a:spLocks noChangeArrowheads="1"/>
          </p:cNvSpPr>
          <p:nvPr/>
        </p:nvSpPr>
        <p:spPr bwMode="auto">
          <a:xfrm>
            <a:off x="660400" y="914400"/>
            <a:ext cx="10490200" cy="52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50000"/>
              </a:spcBef>
              <a:spcAft>
                <a:spcPct val="0"/>
              </a:spcAft>
            </a:pPr>
            <a:r>
              <a:rPr lang="es-ES" altLang="es-GT" sz="2500" dirty="0">
                <a:solidFill>
                  <a:prstClr val="black"/>
                </a:solidFill>
              </a:rPr>
              <a:t>“ El estudio del método </a:t>
            </a:r>
            <a:r>
              <a:rPr lang="es-ES" altLang="es-GT" sz="2500" dirty="0" err="1">
                <a:solidFill>
                  <a:prstClr val="black"/>
                </a:solidFill>
              </a:rPr>
              <a:t>ciéntifico</a:t>
            </a:r>
            <a:r>
              <a:rPr lang="es-ES" altLang="es-GT" sz="2500" dirty="0">
                <a:solidFill>
                  <a:prstClr val="black"/>
                </a:solidFill>
              </a:rPr>
              <a:t>, es  (..) la teoría de la investigación.  Lo que hoy se llama “método científico” no es ya una lista de recetas para dar con las respuestas correctas  a las preguntas científicas, sino el conjunto de procedimientos por los cuales,  a) se plantean los problemas científicos, y b ) se ponen a prueba las hipótesis científicas “ ( Bunge, Mario, ‘ reglas para el manejo de problemas’, en Tecla, Alfredo, Metodología en las ciencias sociales, Ediciones Taller Abierto, México: 1992).</a:t>
            </a:r>
          </a:p>
          <a:p>
            <a:pPr fontAlgn="base">
              <a:spcBef>
                <a:spcPct val="50000"/>
              </a:spcBef>
              <a:spcAft>
                <a:spcPct val="0"/>
              </a:spcAft>
            </a:pPr>
            <a:r>
              <a:rPr lang="es-ES" altLang="es-GT" sz="2500" dirty="0">
                <a:solidFill>
                  <a:prstClr val="black"/>
                </a:solidFill>
              </a:rPr>
              <a:t> “La investigación empírica no solo presupone una estructuración conceptual del objeto, sino que también precisa problemas.  Todo problema contiene, lo sepa o no el sujeto que lo plantea, un elemento teórico:  suposiciones expresas o tácitas a cerca de las relaciones existentes o expectativas en torno a la naturaleza del objeto (</a:t>
            </a:r>
            <a:r>
              <a:rPr lang="es-ES" altLang="es-GT" sz="2500" dirty="0" err="1">
                <a:solidFill>
                  <a:prstClr val="black"/>
                </a:solidFill>
              </a:rPr>
              <a:t>Mayntz</a:t>
            </a:r>
            <a:r>
              <a:rPr lang="es-ES" altLang="es-GT" sz="2500" dirty="0">
                <a:solidFill>
                  <a:prstClr val="black"/>
                </a:solidFill>
              </a:rPr>
              <a:t>, </a:t>
            </a:r>
            <a:r>
              <a:rPr lang="es-ES" altLang="es-GT" sz="2500" dirty="0" err="1">
                <a:solidFill>
                  <a:prstClr val="black"/>
                </a:solidFill>
              </a:rPr>
              <a:t>Renate</a:t>
            </a:r>
            <a:r>
              <a:rPr lang="es-ES" altLang="es-GT" sz="2500" dirty="0">
                <a:solidFill>
                  <a:prstClr val="black"/>
                </a:solidFill>
              </a:rPr>
              <a:t>, Introducción a los métodos de la sociología empírica, Alianza Editorial, España: 1996) </a:t>
            </a:r>
          </a:p>
        </p:txBody>
      </p:sp>
    </p:spTree>
    <p:extLst>
      <p:ext uri="{BB962C8B-B14F-4D97-AF65-F5344CB8AC3E}">
        <p14:creationId xmlns:p14="http://schemas.microsoft.com/office/powerpoint/2010/main" val="3597307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352800" y="381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endParaRPr lang="es-GT" altLang="es-GT" sz="2400">
              <a:solidFill>
                <a:prstClr val="black"/>
              </a:solidFill>
            </a:endParaRPr>
          </a:p>
        </p:txBody>
      </p:sp>
      <p:sp>
        <p:nvSpPr>
          <p:cNvPr id="13315" name="Text Box 3"/>
          <p:cNvSpPr txBox="1">
            <a:spLocks noChangeArrowheads="1"/>
          </p:cNvSpPr>
          <p:nvPr/>
        </p:nvSpPr>
        <p:spPr bwMode="auto">
          <a:xfrm>
            <a:off x="2208213" y="188913"/>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r>
              <a:rPr lang="es-ES" altLang="es-GT" sz="2400">
                <a:solidFill>
                  <a:prstClr val="black"/>
                </a:solidFill>
              </a:rPr>
              <a:t>LA INVESTIGACION CIENTIFICA ES UN PROCESO</a:t>
            </a:r>
            <a:endParaRPr lang="es-ES" altLang="es-GT" sz="1800">
              <a:solidFill>
                <a:prstClr val="black"/>
              </a:solidFill>
            </a:endParaRPr>
          </a:p>
        </p:txBody>
      </p:sp>
      <p:sp>
        <p:nvSpPr>
          <p:cNvPr id="13316" name="AutoShape 13"/>
          <p:cNvSpPr>
            <a:spLocks noChangeArrowheads="1"/>
          </p:cNvSpPr>
          <p:nvPr/>
        </p:nvSpPr>
        <p:spPr bwMode="auto">
          <a:xfrm>
            <a:off x="1881188" y="928689"/>
            <a:ext cx="8280400" cy="1368425"/>
          </a:xfrm>
          <a:prstGeom prst="flowChartAlternateProcess">
            <a:avLst/>
          </a:prstGeom>
          <a:solidFill>
            <a:srgbClr val="EBD3D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s-ES" altLang="es-GT" sz="2000">
                <a:solidFill>
                  <a:prstClr val="black"/>
                </a:solidFill>
              </a:rPr>
              <a:t>Es una secuencia de acciones teórico metodológicas y empíricas, mediante las </a:t>
            </a:r>
          </a:p>
          <a:p>
            <a:pPr fontAlgn="base">
              <a:spcBef>
                <a:spcPct val="0"/>
              </a:spcBef>
              <a:spcAft>
                <a:spcPct val="0"/>
              </a:spcAft>
              <a:buFontTx/>
              <a:buNone/>
            </a:pPr>
            <a:r>
              <a:rPr lang="es-ES" altLang="es-GT" sz="2000">
                <a:solidFill>
                  <a:prstClr val="black"/>
                </a:solidFill>
              </a:rPr>
              <a:t>cuales  se genera y construye conocimiento científico  acerca de  algún</a:t>
            </a:r>
          </a:p>
          <a:p>
            <a:pPr fontAlgn="base">
              <a:spcBef>
                <a:spcPct val="0"/>
              </a:spcBef>
              <a:spcAft>
                <a:spcPct val="0"/>
              </a:spcAft>
              <a:buFontTx/>
              <a:buNone/>
            </a:pPr>
            <a:r>
              <a:rPr lang="es-ES" altLang="es-GT" sz="1600">
                <a:solidFill>
                  <a:prstClr val="black"/>
                </a:solidFill>
              </a:rPr>
              <a:t> ASPECTO O PROBLEMÁTICA  DE  LA REALIDAD  =  [</a:t>
            </a:r>
            <a:r>
              <a:rPr lang="es-ES" altLang="es-GT" sz="1600">
                <a:solidFill>
                  <a:srgbClr val="C00000"/>
                </a:solidFill>
              </a:rPr>
              <a:t> </a:t>
            </a:r>
            <a:r>
              <a:rPr lang="es-ES" altLang="es-GT" sz="2000" b="1">
                <a:solidFill>
                  <a:srgbClr val="C00000"/>
                </a:solidFill>
              </a:rPr>
              <a:t>OBJETO DE ESTUDIO</a:t>
            </a:r>
            <a:r>
              <a:rPr lang="es-ES" altLang="es-GT" sz="1600" b="1">
                <a:solidFill>
                  <a:prstClr val="black"/>
                </a:solidFill>
              </a:rPr>
              <a:t> </a:t>
            </a:r>
            <a:r>
              <a:rPr lang="es-ES" altLang="es-GT" sz="1600">
                <a:solidFill>
                  <a:prstClr val="black"/>
                </a:solidFill>
              </a:rPr>
              <a:t>]</a:t>
            </a:r>
            <a:endParaRPr lang="es-ES" altLang="es-GT" sz="2000">
              <a:solidFill>
                <a:prstClr val="black"/>
              </a:solidFill>
            </a:endParaRPr>
          </a:p>
          <a:p>
            <a:pPr fontAlgn="base">
              <a:spcBef>
                <a:spcPct val="0"/>
              </a:spcBef>
              <a:spcAft>
                <a:spcPct val="0"/>
              </a:spcAft>
              <a:buFontTx/>
              <a:buNone/>
            </a:pPr>
            <a:endParaRPr lang="es-ES" altLang="es-GT" sz="2000">
              <a:solidFill>
                <a:prstClr val="black"/>
              </a:solidFill>
            </a:endParaRPr>
          </a:p>
        </p:txBody>
      </p:sp>
      <p:sp>
        <p:nvSpPr>
          <p:cNvPr id="13317" name="AutoShape 16"/>
          <p:cNvSpPr>
            <a:spLocks noChangeArrowheads="1"/>
          </p:cNvSpPr>
          <p:nvPr/>
        </p:nvSpPr>
        <p:spPr bwMode="auto">
          <a:xfrm>
            <a:off x="1992313" y="4868863"/>
            <a:ext cx="8496300" cy="1657350"/>
          </a:xfrm>
          <a:prstGeom prst="flowChartAlternateProcess">
            <a:avLst/>
          </a:prstGeom>
          <a:solidFill>
            <a:srgbClr val="00FFCC"/>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pPr>
            <a:r>
              <a:rPr lang="es-ES" altLang="es-GT" sz="2000">
                <a:solidFill>
                  <a:prstClr val="black"/>
                </a:solidFill>
              </a:rPr>
              <a:t>La búsqueda de ese conocimiento implica una estrecha y mutua interacción</a:t>
            </a:r>
          </a:p>
          <a:p>
            <a:pPr fontAlgn="base">
              <a:spcBef>
                <a:spcPct val="0"/>
              </a:spcBef>
              <a:spcAft>
                <a:spcPct val="0"/>
              </a:spcAft>
              <a:buFontTx/>
              <a:buNone/>
            </a:pPr>
            <a:r>
              <a:rPr lang="es-ES" altLang="es-GT" sz="2000">
                <a:solidFill>
                  <a:prstClr val="black"/>
                </a:solidFill>
              </a:rPr>
              <a:t> permanente entre lo que se desea conocer</a:t>
            </a:r>
            <a:r>
              <a:rPr lang="es-ES" altLang="es-GT" sz="2400">
                <a:solidFill>
                  <a:prstClr val="black"/>
                </a:solidFill>
              </a:rPr>
              <a:t> (</a:t>
            </a:r>
            <a:r>
              <a:rPr lang="es-ES" altLang="es-GT" sz="1200">
                <a:solidFill>
                  <a:prstClr val="black"/>
                </a:solidFill>
              </a:rPr>
              <a:t>EL OBJETO y PROBLEMÁTICA DE LA INVESTIGA-</a:t>
            </a:r>
          </a:p>
          <a:p>
            <a:pPr fontAlgn="base">
              <a:spcBef>
                <a:spcPct val="0"/>
              </a:spcBef>
              <a:spcAft>
                <a:spcPct val="0"/>
              </a:spcAft>
              <a:buFontTx/>
              <a:buNone/>
            </a:pPr>
            <a:r>
              <a:rPr lang="es-ES" altLang="es-GT" sz="1200">
                <a:solidFill>
                  <a:prstClr val="black"/>
                </a:solidFill>
              </a:rPr>
              <a:t>  CION), </a:t>
            </a:r>
            <a:r>
              <a:rPr lang="es-ES" altLang="es-GT" sz="2000">
                <a:solidFill>
                  <a:prstClr val="black"/>
                </a:solidFill>
              </a:rPr>
              <a:t>y el sujeto o sujetos cognoscentes que están interesados en obtener un </a:t>
            </a:r>
          </a:p>
          <a:p>
            <a:pPr fontAlgn="base">
              <a:spcBef>
                <a:spcPct val="0"/>
              </a:spcBef>
              <a:spcAft>
                <a:spcPct val="0"/>
              </a:spcAft>
              <a:buFontTx/>
              <a:buNone/>
            </a:pPr>
            <a:r>
              <a:rPr lang="es-ES" altLang="es-GT" sz="2000">
                <a:solidFill>
                  <a:prstClr val="black"/>
                </a:solidFill>
              </a:rPr>
              <a:t>conocimiento sistemático, razonado y válido sobre ese objeto y problema de in-</a:t>
            </a:r>
          </a:p>
          <a:p>
            <a:pPr fontAlgn="base">
              <a:spcBef>
                <a:spcPct val="0"/>
              </a:spcBef>
              <a:spcAft>
                <a:spcPct val="0"/>
              </a:spcAft>
              <a:buFontTx/>
              <a:buNone/>
            </a:pPr>
            <a:r>
              <a:rPr lang="es-ES" altLang="es-GT" sz="2000">
                <a:solidFill>
                  <a:prstClr val="black"/>
                </a:solidFill>
              </a:rPr>
              <a:t>vestigación.</a:t>
            </a:r>
            <a:endParaRPr lang="es-ES" altLang="es-GT" sz="1800">
              <a:solidFill>
                <a:prstClr val="black"/>
              </a:solidFill>
            </a:endParaRPr>
          </a:p>
        </p:txBody>
      </p:sp>
      <p:sp>
        <p:nvSpPr>
          <p:cNvPr id="13318" name="Oval 17"/>
          <p:cNvSpPr>
            <a:spLocks noChangeArrowheads="1"/>
          </p:cNvSpPr>
          <p:nvPr/>
        </p:nvSpPr>
        <p:spPr bwMode="auto">
          <a:xfrm>
            <a:off x="1919288" y="2781301"/>
            <a:ext cx="1655762" cy="1800225"/>
          </a:xfrm>
          <a:prstGeom prst="ellipse">
            <a:avLst/>
          </a:prstGeom>
          <a:solidFill>
            <a:schemeClr val="accent1"/>
          </a:solidFill>
          <a:ln w="9525">
            <a:solidFill>
              <a:srgbClr val="66FF99"/>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r>
              <a:rPr lang="es-ES" altLang="es-GT" sz="2400">
                <a:solidFill>
                  <a:prstClr val="black"/>
                </a:solidFill>
              </a:rPr>
              <a:t>Sujeto</a:t>
            </a:r>
          </a:p>
        </p:txBody>
      </p:sp>
      <p:sp>
        <p:nvSpPr>
          <p:cNvPr id="13319" name="Oval 18"/>
          <p:cNvSpPr>
            <a:spLocks noChangeArrowheads="1"/>
          </p:cNvSpPr>
          <p:nvPr/>
        </p:nvSpPr>
        <p:spPr bwMode="auto">
          <a:xfrm>
            <a:off x="7104064" y="2492376"/>
            <a:ext cx="3240087" cy="2232025"/>
          </a:xfrm>
          <a:prstGeom prst="ellipse">
            <a:avLst/>
          </a:prstGeom>
          <a:solidFill>
            <a:srgbClr val="66FF99"/>
          </a:solidFill>
          <a:ln w="9525">
            <a:solidFill>
              <a:srgbClr val="66FF99"/>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r>
              <a:rPr lang="es-ES" altLang="es-GT" sz="2400" b="1">
                <a:solidFill>
                  <a:srgbClr val="C00000"/>
                </a:solidFill>
              </a:rPr>
              <a:t>Objeto:</a:t>
            </a:r>
          </a:p>
          <a:p>
            <a:pPr algn="ctr" fontAlgn="base">
              <a:spcBef>
                <a:spcPct val="0"/>
              </a:spcBef>
              <a:spcAft>
                <a:spcPct val="0"/>
              </a:spcAft>
              <a:buFontTx/>
              <a:buChar char="-"/>
            </a:pPr>
            <a:r>
              <a:rPr lang="es-ES" altLang="es-GT" sz="1400">
                <a:solidFill>
                  <a:prstClr val="black"/>
                </a:solidFill>
              </a:rPr>
              <a:t>fenómenos, hechos, situaciones,</a:t>
            </a:r>
          </a:p>
          <a:p>
            <a:pPr algn="ctr" fontAlgn="base">
              <a:spcBef>
                <a:spcPct val="0"/>
              </a:spcBef>
              <a:spcAft>
                <a:spcPct val="0"/>
              </a:spcAft>
              <a:buFontTx/>
              <a:buChar char="-"/>
            </a:pPr>
            <a:r>
              <a:rPr lang="es-ES" altLang="es-GT" sz="1400">
                <a:solidFill>
                  <a:prstClr val="black"/>
                </a:solidFill>
              </a:rPr>
              <a:t>relaciones e interacciones,</a:t>
            </a:r>
          </a:p>
          <a:p>
            <a:pPr algn="ctr" fontAlgn="base">
              <a:spcBef>
                <a:spcPct val="0"/>
              </a:spcBef>
              <a:spcAft>
                <a:spcPct val="0"/>
              </a:spcAft>
              <a:buFontTx/>
              <a:buChar char="-"/>
            </a:pPr>
            <a:r>
              <a:rPr lang="es-ES" altLang="es-GT" sz="1400">
                <a:solidFill>
                  <a:prstClr val="black"/>
                </a:solidFill>
              </a:rPr>
              <a:t>Acciones y sistemas de acción social,</a:t>
            </a:r>
          </a:p>
          <a:p>
            <a:pPr algn="ctr" fontAlgn="base">
              <a:spcBef>
                <a:spcPct val="0"/>
              </a:spcBef>
              <a:spcAft>
                <a:spcPct val="0"/>
              </a:spcAft>
              <a:buFontTx/>
              <a:buChar char="-"/>
            </a:pPr>
            <a:r>
              <a:rPr lang="es-ES" altLang="es-GT" sz="1400">
                <a:solidFill>
                  <a:prstClr val="black"/>
                </a:solidFill>
              </a:rPr>
              <a:t>Valoraciones, percepciones, re-</a:t>
            </a:r>
          </a:p>
          <a:p>
            <a:pPr algn="ctr" fontAlgn="base">
              <a:spcBef>
                <a:spcPct val="0"/>
              </a:spcBef>
              <a:spcAft>
                <a:spcPct val="0"/>
              </a:spcAft>
              <a:buFontTx/>
              <a:buNone/>
            </a:pPr>
            <a:r>
              <a:rPr lang="es-ES" altLang="es-GT" sz="1400">
                <a:solidFill>
                  <a:prstClr val="black"/>
                </a:solidFill>
              </a:rPr>
              <a:t>presentaciones sociales </a:t>
            </a:r>
          </a:p>
        </p:txBody>
      </p:sp>
      <p:cxnSp>
        <p:nvCxnSpPr>
          <p:cNvPr id="13320" name="AutoShape 20"/>
          <p:cNvCxnSpPr>
            <a:cxnSpLocks noChangeShapeType="1"/>
            <a:stCxn id="13318" idx="6"/>
            <a:endCxn id="13319" idx="2"/>
          </p:cNvCxnSpPr>
          <p:nvPr/>
        </p:nvCxnSpPr>
        <p:spPr bwMode="auto">
          <a:xfrm flipV="1">
            <a:off x="3575051" y="3608389"/>
            <a:ext cx="3529013" cy="73025"/>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85794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352800" y="381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endParaRPr lang="es-GT" altLang="es-GT" sz="2400">
              <a:solidFill>
                <a:srgbClr val="000000"/>
              </a:solidFill>
            </a:endParaRPr>
          </a:p>
        </p:txBody>
      </p:sp>
      <p:sp>
        <p:nvSpPr>
          <p:cNvPr id="15363" name="Text Box 3"/>
          <p:cNvSpPr txBox="1">
            <a:spLocks noChangeArrowheads="1"/>
          </p:cNvSpPr>
          <p:nvPr/>
        </p:nvSpPr>
        <p:spPr bwMode="auto">
          <a:xfrm>
            <a:off x="2209800" y="1"/>
            <a:ext cx="7772400"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s-ES" altLang="es-GT" sz="2400" dirty="0">
                <a:solidFill>
                  <a:srgbClr val="000000"/>
                </a:solidFill>
              </a:rPr>
              <a:t>		      INVESTIGACION: </a:t>
            </a:r>
          </a:p>
          <a:p>
            <a:pPr algn="ctr" fontAlgn="base">
              <a:spcBef>
                <a:spcPct val="0"/>
              </a:spcBef>
              <a:spcAft>
                <a:spcPct val="0"/>
              </a:spcAft>
              <a:buFontTx/>
              <a:buNone/>
            </a:pPr>
            <a:r>
              <a:rPr lang="es-ES" altLang="es-GT" sz="2000" b="1" dirty="0">
                <a:solidFill>
                  <a:srgbClr val="000000"/>
                </a:solidFill>
              </a:rPr>
              <a:t>Proceso que permite la  generación de conocimientos  a cerca de  un objeto de estudio</a:t>
            </a:r>
            <a:r>
              <a:rPr lang="es-ES" altLang="es-GT" sz="2400" dirty="0">
                <a:solidFill>
                  <a:srgbClr val="000000"/>
                </a:solidFill>
              </a:rPr>
              <a:t>.</a:t>
            </a:r>
          </a:p>
          <a:p>
            <a:pPr fontAlgn="base">
              <a:spcBef>
                <a:spcPct val="0"/>
              </a:spcBef>
              <a:spcAft>
                <a:spcPct val="0"/>
              </a:spcAft>
              <a:buFontTx/>
              <a:buNone/>
            </a:pPr>
            <a:r>
              <a:rPr lang="es-ES" altLang="es-GT" sz="1800" b="1" dirty="0">
                <a:solidFill>
                  <a:srgbClr val="000000"/>
                </a:solidFill>
              </a:rPr>
              <a:t>El conocimiento se construye  mediante una relación entre</a:t>
            </a:r>
            <a:r>
              <a:rPr lang="es-ES" altLang="es-GT" sz="2400" b="1" dirty="0">
                <a:solidFill>
                  <a:srgbClr val="000000"/>
                </a:solidFill>
              </a:rPr>
              <a:t>:  </a:t>
            </a:r>
            <a:r>
              <a:rPr lang="es-ES" altLang="es-GT" sz="2000" dirty="0">
                <a:solidFill>
                  <a:srgbClr val="000000"/>
                </a:solidFill>
              </a:rPr>
              <a:t>Un sujeto que se desea conocer y un objeto del  que se quiere conocer una determinada problemática.	</a:t>
            </a:r>
          </a:p>
          <a:p>
            <a:pPr fontAlgn="base">
              <a:spcBef>
                <a:spcPct val="0"/>
              </a:spcBef>
              <a:spcAft>
                <a:spcPct val="0"/>
              </a:spcAft>
              <a:buFontTx/>
              <a:buNone/>
            </a:pPr>
            <a:endParaRPr lang="es-ES" altLang="es-GT" sz="2000" dirty="0">
              <a:solidFill>
                <a:srgbClr val="000000"/>
              </a:solidFill>
            </a:endParaRPr>
          </a:p>
          <a:p>
            <a:pPr fontAlgn="base">
              <a:spcBef>
                <a:spcPct val="0"/>
              </a:spcBef>
              <a:spcAft>
                <a:spcPct val="0"/>
              </a:spcAft>
              <a:buFontTx/>
              <a:buNone/>
            </a:pPr>
            <a:endParaRPr lang="es-ES" altLang="es-GT" sz="2000" dirty="0">
              <a:solidFill>
                <a:srgbClr val="000000"/>
              </a:solidFill>
            </a:endParaRPr>
          </a:p>
        </p:txBody>
      </p:sp>
      <p:sp>
        <p:nvSpPr>
          <p:cNvPr id="15364" name="Oval 4"/>
          <p:cNvSpPr>
            <a:spLocks noChangeArrowheads="1"/>
          </p:cNvSpPr>
          <p:nvPr/>
        </p:nvSpPr>
        <p:spPr bwMode="auto">
          <a:xfrm>
            <a:off x="2667000" y="2133600"/>
            <a:ext cx="838200" cy="1219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r>
              <a:rPr lang="es-ES" altLang="es-GT" sz="2400">
                <a:solidFill>
                  <a:srgbClr val="000000"/>
                </a:solidFill>
              </a:rPr>
              <a:t>Suje</a:t>
            </a:r>
          </a:p>
          <a:p>
            <a:pPr algn="ctr" fontAlgn="base">
              <a:spcBef>
                <a:spcPct val="0"/>
              </a:spcBef>
              <a:spcAft>
                <a:spcPct val="0"/>
              </a:spcAft>
              <a:buFontTx/>
              <a:buNone/>
            </a:pPr>
            <a:r>
              <a:rPr lang="es-ES" altLang="es-GT" sz="2400">
                <a:solidFill>
                  <a:srgbClr val="000000"/>
                </a:solidFill>
              </a:rPr>
              <a:t>to</a:t>
            </a:r>
          </a:p>
        </p:txBody>
      </p:sp>
      <p:sp>
        <p:nvSpPr>
          <p:cNvPr id="15365" name="Oval 5"/>
          <p:cNvSpPr>
            <a:spLocks noChangeArrowheads="1"/>
          </p:cNvSpPr>
          <p:nvPr/>
        </p:nvSpPr>
        <p:spPr bwMode="auto">
          <a:xfrm>
            <a:off x="7467600" y="1828800"/>
            <a:ext cx="2133600" cy="1295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r>
              <a:rPr lang="es-ES" altLang="es-GT" sz="2400">
                <a:solidFill>
                  <a:srgbClr val="000000"/>
                </a:solidFill>
              </a:rPr>
              <a:t>Objeto</a:t>
            </a:r>
          </a:p>
        </p:txBody>
      </p:sp>
      <p:sp>
        <p:nvSpPr>
          <p:cNvPr id="15366" name="Line 6"/>
          <p:cNvSpPr>
            <a:spLocks noChangeShapeType="1"/>
          </p:cNvSpPr>
          <p:nvPr/>
        </p:nvSpPr>
        <p:spPr bwMode="auto">
          <a:xfrm>
            <a:off x="3124200" y="3352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GT" sz="2400">
              <a:solidFill>
                <a:prstClr val="black"/>
              </a:solidFill>
            </a:endParaRPr>
          </a:p>
        </p:txBody>
      </p:sp>
      <p:sp>
        <p:nvSpPr>
          <p:cNvPr id="15367" name="Rectangle 7"/>
          <p:cNvSpPr>
            <a:spLocks noChangeArrowheads="1"/>
          </p:cNvSpPr>
          <p:nvPr/>
        </p:nvSpPr>
        <p:spPr bwMode="auto">
          <a:xfrm>
            <a:off x="2438400" y="3962400"/>
            <a:ext cx="1219200" cy="381000"/>
          </a:xfrm>
          <a:prstGeom prst="rect">
            <a:avLst/>
          </a:prstGeom>
          <a:solidFill>
            <a:srgbClr val="FFCC99"/>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r>
              <a:rPr lang="es-ES" altLang="es-GT" sz="2400">
                <a:solidFill>
                  <a:srgbClr val="000000"/>
                </a:solidFill>
              </a:rPr>
              <a:t>Actúa</a:t>
            </a:r>
          </a:p>
        </p:txBody>
      </p:sp>
      <p:sp>
        <p:nvSpPr>
          <p:cNvPr id="15368" name="AutoShape 8"/>
          <p:cNvSpPr>
            <a:spLocks noChangeArrowheads="1"/>
          </p:cNvSpPr>
          <p:nvPr/>
        </p:nvSpPr>
        <p:spPr bwMode="auto">
          <a:xfrm>
            <a:off x="3657600" y="4038600"/>
            <a:ext cx="762000" cy="3048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s-GT" sz="2400">
              <a:solidFill>
                <a:prstClr val="black"/>
              </a:solidFill>
            </a:endParaRPr>
          </a:p>
        </p:txBody>
      </p:sp>
      <p:sp>
        <p:nvSpPr>
          <p:cNvPr id="15369" name="AutoShape 9"/>
          <p:cNvSpPr>
            <a:spLocks noChangeArrowheads="1"/>
          </p:cNvSpPr>
          <p:nvPr/>
        </p:nvSpPr>
        <p:spPr bwMode="auto">
          <a:xfrm>
            <a:off x="4419601" y="3200400"/>
            <a:ext cx="5997575" cy="2895600"/>
          </a:xfrm>
          <a:prstGeom prst="roundRect">
            <a:avLst>
              <a:gd name="adj" fmla="val 16667"/>
            </a:avLst>
          </a:prstGeom>
          <a:solidFill>
            <a:srgbClr val="CCFF33"/>
          </a:solidFill>
          <a:ln w="9525">
            <a:solidFill>
              <a:schemeClr val="tx1"/>
            </a:solidFill>
            <a:round/>
            <a:headEnd/>
            <a:tailEnd/>
          </a:ln>
        </p:spPr>
        <p:txBody>
          <a:bodyPr wrap="none" anchor="ctr"/>
          <a:lstStyle>
            <a:lvl1pPr marL="609600" indent="-6096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AutoNum type="romanUcPeriod"/>
            </a:pPr>
            <a:r>
              <a:rPr lang="es-ES" altLang="es-GT" sz="2000">
                <a:solidFill>
                  <a:srgbClr val="660033"/>
                </a:solidFill>
              </a:rPr>
              <a:t>Aplicando estructuras mentales,  formalizaciones</a:t>
            </a:r>
          </a:p>
          <a:p>
            <a:pPr fontAlgn="base">
              <a:spcBef>
                <a:spcPct val="0"/>
              </a:spcBef>
              <a:spcAft>
                <a:spcPct val="0"/>
              </a:spcAft>
              <a:buFontTx/>
              <a:buAutoNum type="romanUcPeriod"/>
            </a:pPr>
            <a:r>
              <a:rPr lang="es-ES" altLang="es-GT" sz="2000">
                <a:solidFill>
                  <a:srgbClr val="660033"/>
                </a:solidFill>
              </a:rPr>
              <a:t>Operaciones  lógicas (</a:t>
            </a:r>
            <a:r>
              <a:rPr lang="es-ES" altLang="es-GT" sz="1800">
                <a:solidFill>
                  <a:srgbClr val="660033"/>
                </a:solidFill>
              </a:rPr>
              <a:t>clasificar, comparar, relacionar</a:t>
            </a:r>
            <a:r>
              <a:rPr lang="es-ES" altLang="es-GT" sz="2000">
                <a:solidFill>
                  <a:srgbClr val="660033"/>
                </a:solidFill>
              </a:rPr>
              <a:t>, </a:t>
            </a:r>
          </a:p>
          <a:p>
            <a:pPr fontAlgn="base">
              <a:spcBef>
                <a:spcPct val="0"/>
              </a:spcBef>
              <a:spcAft>
                <a:spcPct val="0"/>
              </a:spcAft>
              <a:buFontTx/>
              <a:buNone/>
            </a:pPr>
            <a:r>
              <a:rPr lang="es-ES" altLang="es-GT" sz="2000">
                <a:solidFill>
                  <a:srgbClr val="660033"/>
                </a:solidFill>
              </a:rPr>
              <a:t>          </a:t>
            </a:r>
            <a:r>
              <a:rPr lang="es-ES" altLang="es-GT" sz="1600">
                <a:solidFill>
                  <a:srgbClr val="660033"/>
                </a:solidFill>
              </a:rPr>
              <a:t>diferenciar</a:t>
            </a:r>
            <a:r>
              <a:rPr lang="es-ES" altLang="es-GT" sz="2000">
                <a:solidFill>
                  <a:srgbClr val="660033"/>
                </a:solidFill>
              </a:rPr>
              <a:t>) . </a:t>
            </a:r>
          </a:p>
          <a:p>
            <a:pPr fontAlgn="base">
              <a:spcBef>
                <a:spcPct val="0"/>
              </a:spcBef>
              <a:spcAft>
                <a:spcPct val="0"/>
              </a:spcAft>
              <a:buFontTx/>
              <a:buNone/>
            </a:pPr>
            <a:r>
              <a:rPr lang="es-ES" altLang="es-GT" sz="2000">
                <a:solidFill>
                  <a:srgbClr val="660033"/>
                </a:solidFill>
              </a:rPr>
              <a:t>          La lógica:  permite  la obtención de  conocimien</a:t>
            </a:r>
          </a:p>
          <a:p>
            <a:pPr fontAlgn="base">
              <a:spcBef>
                <a:spcPct val="0"/>
              </a:spcBef>
              <a:spcAft>
                <a:spcPct val="0"/>
              </a:spcAft>
              <a:buFontTx/>
              <a:buNone/>
            </a:pPr>
            <a:r>
              <a:rPr lang="es-ES" altLang="es-GT" sz="2000">
                <a:solidFill>
                  <a:srgbClr val="660033"/>
                </a:solidFill>
              </a:rPr>
              <a:t>          tos  válidos (coherentes).</a:t>
            </a:r>
          </a:p>
          <a:p>
            <a:pPr fontAlgn="base">
              <a:spcBef>
                <a:spcPct val="0"/>
              </a:spcBef>
              <a:spcAft>
                <a:spcPct val="0"/>
              </a:spcAft>
              <a:buFontTx/>
              <a:buNone/>
            </a:pPr>
            <a:r>
              <a:rPr lang="es-ES" altLang="es-GT" sz="2000">
                <a:solidFill>
                  <a:srgbClr val="000000"/>
                </a:solidFill>
              </a:rPr>
              <a:t>III. </a:t>
            </a:r>
            <a:r>
              <a:rPr lang="es-ES" altLang="es-GT" sz="2400">
                <a:solidFill>
                  <a:srgbClr val="660033"/>
                </a:solidFill>
              </a:rPr>
              <a:t>Interponiendo un enfoque epistemológico, </a:t>
            </a:r>
          </a:p>
          <a:p>
            <a:pPr fontAlgn="base">
              <a:spcBef>
                <a:spcPct val="0"/>
              </a:spcBef>
              <a:spcAft>
                <a:spcPct val="0"/>
              </a:spcAft>
              <a:buFontTx/>
              <a:buNone/>
            </a:pPr>
            <a:r>
              <a:rPr lang="es-ES" altLang="es-GT" sz="2400">
                <a:solidFill>
                  <a:srgbClr val="660033"/>
                </a:solidFill>
              </a:rPr>
              <a:t>Construyendo y usando un marco epistémico.</a:t>
            </a:r>
          </a:p>
        </p:txBody>
      </p:sp>
      <p:sp>
        <p:nvSpPr>
          <p:cNvPr id="15370" name="Line 10"/>
          <p:cNvSpPr>
            <a:spLocks noChangeShapeType="1"/>
          </p:cNvSpPr>
          <p:nvPr/>
        </p:nvSpPr>
        <p:spPr bwMode="auto">
          <a:xfrm flipV="1">
            <a:off x="3581400" y="2590800"/>
            <a:ext cx="381000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GT" sz="2400">
              <a:solidFill>
                <a:prstClr val="black"/>
              </a:solidFill>
            </a:endParaRPr>
          </a:p>
        </p:txBody>
      </p:sp>
    </p:spTree>
    <p:extLst>
      <p:ext uri="{BB962C8B-B14F-4D97-AF65-F5344CB8AC3E}">
        <p14:creationId xmlns:p14="http://schemas.microsoft.com/office/powerpoint/2010/main" val="1140563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9289" y="333376"/>
            <a:ext cx="8497887" cy="6678613"/>
          </a:xfrm>
          <a:prstGeom prst="rect">
            <a:avLst/>
          </a:prstGeom>
        </p:spPr>
        <p:txBody>
          <a:bodyPr>
            <a:spAutoFit/>
          </a:bodyPr>
          <a:lstStyle/>
          <a:p>
            <a:pPr algn="ctr" eaLnBrk="0" fontAlgn="base" hangingPunct="0">
              <a:spcBef>
                <a:spcPct val="0"/>
              </a:spcBef>
              <a:spcAft>
                <a:spcPct val="0"/>
              </a:spcAft>
              <a:defRPr/>
            </a:pPr>
            <a:r>
              <a:rPr lang="es-GT" sz="2200" b="1" dirty="0">
                <a:solidFill>
                  <a:prstClr val="black"/>
                </a:solidFill>
              </a:rPr>
              <a:t>El conocimiento verdadero  se constituye mediante la  relación entre:</a:t>
            </a:r>
          </a:p>
          <a:p>
            <a:pPr eaLnBrk="0" fontAlgn="base" hangingPunct="0">
              <a:spcBef>
                <a:spcPct val="0"/>
              </a:spcBef>
              <a:spcAft>
                <a:spcPct val="0"/>
              </a:spcAft>
              <a:defRPr/>
            </a:pPr>
            <a:endParaRPr lang="es-GT" sz="2100" b="1" dirty="0">
              <a:solidFill>
                <a:srgbClr val="C00000"/>
              </a:solidFill>
            </a:endParaRPr>
          </a:p>
          <a:p>
            <a:pPr marL="1828800" lvl="3" indent="-457200" eaLnBrk="0" fontAlgn="base" hangingPunct="0">
              <a:spcBef>
                <a:spcPct val="0"/>
              </a:spcBef>
              <a:spcAft>
                <a:spcPct val="0"/>
              </a:spcAft>
              <a:buFontTx/>
              <a:buAutoNum type="alphaLcParenBoth"/>
              <a:defRPr/>
            </a:pPr>
            <a:r>
              <a:rPr lang="es-GT" sz="2100" b="1" dirty="0">
                <a:solidFill>
                  <a:srgbClr val="C00000"/>
                </a:solidFill>
              </a:rPr>
              <a:t>Un sujeto                                          (b) un objeto, </a:t>
            </a:r>
          </a:p>
          <a:p>
            <a:pPr marL="1828800" lvl="3" indent="-457200" eaLnBrk="0" fontAlgn="base" hangingPunct="0">
              <a:spcBef>
                <a:spcPct val="0"/>
              </a:spcBef>
              <a:spcAft>
                <a:spcPct val="0"/>
              </a:spcAft>
              <a:buFontTx/>
              <a:buAutoNum type="alphaLcParenBoth"/>
              <a:defRPr/>
            </a:pPr>
            <a:endParaRPr lang="es-ES" sz="2100" b="1" dirty="0">
              <a:solidFill>
                <a:srgbClr val="C00000"/>
              </a:solidFill>
            </a:endParaRPr>
          </a:p>
          <a:p>
            <a:pPr lvl="3" eaLnBrk="0" fontAlgn="base" hangingPunct="0">
              <a:spcBef>
                <a:spcPct val="0"/>
              </a:spcBef>
              <a:spcAft>
                <a:spcPct val="0"/>
              </a:spcAft>
              <a:defRPr/>
            </a:pPr>
            <a:r>
              <a:rPr lang="es-GT" sz="2100" b="1" dirty="0">
                <a:solidFill>
                  <a:srgbClr val="C00000"/>
                </a:solidFill>
              </a:rPr>
              <a:t>		      (c) estructuras</a:t>
            </a:r>
          </a:p>
          <a:p>
            <a:pPr lvl="4" eaLnBrk="0" fontAlgn="base" hangingPunct="0">
              <a:spcBef>
                <a:spcPct val="0"/>
              </a:spcBef>
              <a:spcAft>
                <a:spcPct val="0"/>
              </a:spcAft>
              <a:defRPr/>
            </a:pPr>
            <a:r>
              <a:rPr lang="es-GT" sz="2100" b="1" dirty="0">
                <a:solidFill>
                  <a:srgbClr val="C00000"/>
                </a:solidFill>
              </a:rPr>
              <a:t>               </a:t>
            </a:r>
            <a:r>
              <a:rPr lang="es-GT" sz="1900" b="1" dirty="0">
                <a:solidFill>
                  <a:srgbClr val="C00000"/>
                </a:solidFill>
              </a:rPr>
              <a:t>( lógico – matemáticas)</a:t>
            </a:r>
          </a:p>
          <a:p>
            <a:pPr eaLnBrk="0" fontAlgn="base" hangingPunct="0">
              <a:spcBef>
                <a:spcPct val="0"/>
              </a:spcBef>
              <a:spcAft>
                <a:spcPct val="0"/>
              </a:spcAft>
              <a:defRPr/>
            </a:pPr>
            <a:endParaRPr lang="es-GT" sz="2100" dirty="0">
              <a:solidFill>
                <a:prstClr val="black"/>
              </a:solidFill>
            </a:endParaRPr>
          </a:p>
          <a:p>
            <a:pPr eaLnBrk="0" fontAlgn="base" hangingPunct="0">
              <a:spcBef>
                <a:spcPct val="0"/>
              </a:spcBef>
              <a:spcAft>
                <a:spcPct val="0"/>
              </a:spcAft>
              <a:defRPr/>
            </a:pPr>
            <a:r>
              <a:rPr lang="es-GT" sz="2000" dirty="0">
                <a:solidFill>
                  <a:prstClr val="black"/>
                </a:solidFill>
              </a:rPr>
              <a:t>Decir que la “trucha es un pez”, o que “ los cuerpos se atraen en razón directa de su masa y en razón inversa del cuadrado de su distancia”, supone:</a:t>
            </a:r>
          </a:p>
          <a:p>
            <a:pPr eaLnBrk="0" fontAlgn="base" hangingPunct="0">
              <a:spcBef>
                <a:spcPct val="0"/>
              </a:spcBef>
              <a:spcAft>
                <a:spcPct val="0"/>
              </a:spcAft>
              <a:defRPr/>
            </a:pPr>
            <a:endParaRPr lang="es-GT" sz="2000" dirty="0">
              <a:solidFill>
                <a:prstClr val="black"/>
              </a:solidFill>
            </a:endParaRPr>
          </a:p>
          <a:p>
            <a:pPr eaLnBrk="0" fontAlgn="base" hangingPunct="0">
              <a:spcBef>
                <a:spcPct val="0"/>
              </a:spcBef>
              <a:spcAft>
                <a:spcPct val="0"/>
              </a:spcAft>
              <a:defRPr/>
            </a:pPr>
            <a:r>
              <a:rPr lang="es-GT" sz="2000" dirty="0">
                <a:solidFill>
                  <a:prstClr val="black"/>
                </a:solidFill>
              </a:rPr>
              <a:t> (b) objetos (las truchas, los peces, los cuerpos, sus masas y sus distancias) y,</a:t>
            </a:r>
          </a:p>
          <a:p>
            <a:pPr eaLnBrk="0" fontAlgn="base" hangingPunct="0">
              <a:spcBef>
                <a:spcPct val="0"/>
              </a:spcBef>
              <a:spcAft>
                <a:spcPct val="0"/>
              </a:spcAft>
              <a:defRPr/>
            </a:pPr>
            <a:r>
              <a:rPr lang="es-GT" sz="2000" dirty="0">
                <a:solidFill>
                  <a:prstClr val="black"/>
                </a:solidFill>
              </a:rPr>
              <a:t> (a) actividades del sujeto: actividad de clasificación, de enumeración, de relacionamientos.  </a:t>
            </a:r>
          </a:p>
          <a:p>
            <a:pPr eaLnBrk="0" fontAlgn="base" hangingPunct="0">
              <a:spcBef>
                <a:spcPct val="0"/>
              </a:spcBef>
              <a:spcAft>
                <a:spcPct val="0"/>
              </a:spcAft>
              <a:defRPr/>
            </a:pPr>
            <a:r>
              <a:rPr lang="es-GT" sz="2000" dirty="0">
                <a:solidFill>
                  <a:prstClr val="black"/>
                </a:solidFill>
              </a:rPr>
              <a:t>   </a:t>
            </a:r>
          </a:p>
          <a:p>
            <a:pPr eaLnBrk="0" fontAlgn="base" hangingPunct="0">
              <a:spcBef>
                <a:spcPct val="0"/>
              </a:spcBef>
              <a:spcAft>
                <a:spcPct val="0"/>
              </a:spcAft>
              <a:defRPr/>
            </a:pPr>
            <a:r>
              <a:rPr lang="es-GT" sz="2000" dirty="0">
                <a:solidFill>
                  <a:prstClr val="black"/>
                </a:solidFill>
              </a:rPr>
              <a:t>Las estructuras son inherentes a todas las relaciones de conocimiento que vinculan los sujetos  (cualquiera que sea el nivel de los conocimientos) a objetos   (cualquiera que sea su variedad, y esto a partir de los objetos de la percepción).  </a:t>
            </a:r>
          </a:p>
          <a:p>
            <a:pPr eaLnBrk="0" fontAlgn="base" hangingPunct="0">
              <a:spcBef>
                <a:spcPct val="0"/>
              </a:spcBef>
              <a:spcAft>
                <a:spcPct val="0"/>
              </a:spcAft>
              <a:defRPr/>
            </a:pPr>
            <a:endParaRPr lang="es-GT" sz="2000" dirty="0">
              <a:solidFill>
                <a:prstClr val="black"/>
              </a:solidFill>
            </a:endParaRPr>
          </a:p>
          <a:p>
            <a:pPr eaLnBrk="0" fontAlgn="base" hangingPunct="0">
              <a:spcBef>
                <a:spcPct val="0"/>
              </a:spcBef>
              <a:spcAft>
                <a:spcPct val="0"/>
              </a:spcAft>
              <a:defRPr/>
            </a:pPr>
            <a:r>
              <a:rPr lang="es-GT" sz="2000" dirty="0">
                <a:solidFill>
                  <a:prstClr val="black"/>
                </a:solidFill>
              </a:rPr>
              <a:t>Las estructuras (c) están constituidas por clases e inserciones de clases (inclusión de una subclase en una clase), y por relaciones, funciones, números y una métrica espacial. </a:t>
            </a:r>
          </a:p>
        </p:txBody>
      </p:sp>
      <p:cxnSp>
        <p:nvCxnSpPr>
          <p:cNvPr id="6" name="Conector recto de flecha 5"/>
          <p:cNvCxnSpPr/>
          <p:nvPr/>
        </p:nvCxnSpPr>
        <p:spPr>
          <a:xfrm>
            <a:off x="5016501" y="1196975"/>
            <a:ext cx="2627313" cy="0"/>
          </a:xfrm>
          <a:prstGeom prst="straightConnector1">
            <a:avLst/>
          </a:prstGeom>
          <a:ln w="31750">
            <a:solidFill>
              <a:schemeClr val="accent4">
                <a:lumMod val="75000"/>
                <a:alpha val="96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a:off x="4224338" y="1341439"/>
            <a:ext cx="863600" cy="503237"/>
          </a:xfrm>
          <a:prstGeom prst="straightConnector1">
            <a:avLst/>
          </a:prstGeom>
          <a:ln w="31750">
            <a:solidFill>
              <a:srgbClr val="CC99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flipV="1">
            <a:off x="6959601" y="1341439"/>
            <a:ext cx="1439863" cy="574675"/>
          </a:xfrm>
          <a:prstGeom prst="straightConnector1">
            <a:avLst/>
          </a:prstGeom>
          <a:ln w="31750">
            <a:solidFill>
              <a:srgbClr val="CC99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8748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BD3D1"/>
        </a:solidFill>
        <a:effectLst/>
      </p:bgPr>
    </p:bg>
    <p:spTree>
      <p:nvGrpSpPr>
        <p:cNvPr id="1" name=""/>
        <p:cNvGrpSpPr/>
        <p:nvPr/>
      </p:nvGrpSpPr>
      <p:grpSpPr>
        <a:xfrm>
          <a:off x="0" y="0"/>
          <a:ext cx="0" cy="0"/>
          <a:chOff x="0" y="0"/>
          <a:chExt cx="0" cy="0"/>
        </a:xfrm>
      </p:grpSpPr>
      <p:sp>
        <p:nvSpPr>
          <p:cNvPr id="34819" name="Oval 3"/>
          <p:cNvSpPr>
            <a:spLocks noChangeArrowheads="1"/>
          </p:cNvSpPr>
          <p:nvPr/>
        </p:nvSpPr>
        <p:spPr bwMode="auto">
          <a:xfrm>
            <a:off x="1809750" y="3071814"/>
            <a:ext cx="2089150" cy="2160587"/>
          </a:xfrm>
          <a:prstGeom prst="ellipse">
            <a:avLst/>
          </a:prstGeom>
          <a:solidFill>
            <a:srgbClr val="FFCC99"/>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r>
              <a:rPr lang="es-ES" altLang="es-GT" sz="2400">
                <a:solidFill>
                  <a:prstClr val="black"/>
                </a:solidFill>
              </a:rPr>
              <a:t>INVESTIGAR</a:t>
            </a:r>
          </a:p>
        </p:txBody>
      </p:sp>
      <p:cxnSp>
        <p:nvCxnSpPr>
          <p:cNvPr id="23555" name="AutoShape 4"/>
          <p:cNvCxnSpPr>
            <a:cxnSpLocks noChangeShapeType="1"/>
            <a:stCxn id="34819" idx="0"/>
          </p:cNvCxnSpPr>
          <p:nvPr/>
        </p:nvCxnSpPr>
        <p:spPr bwMode="auto">
          <a:xfrm rot="-5400000">
            <a:off x="3448050" y="1181100"/>
            <a:ext cx="1296988" cy="2484438"/>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4821" name="Rectangle 5"/>
          <p:cNvSpPr>
            <a:spLocks noChangeArrowheads="1"/>
          </p:cNvSpPr>
          <p:nvPr/>
        </p:nvSpPr>
        <p:spPr bwMode="auto">
          <a:xfrm>
            <a:off x="2381250" y="404814"/>
            <a:ext cx="7602538" cy="649287"/>
          </a:xfrm>
          <a:prstGeom prst="rect">
            <a:avLst/>
          </a:prstGeom>
          <a:solidFill>
            <a:srgbClr val="E5E5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r>
              <a:rPr lang="es-ES" altLang="es-GT" sz="1800">
                <a:solidFill>
                  <a:prstClr val="black"/>
                </a:solidFill>
              </a:rPr>
              <a:t>IMPORTANCIA DE LA TEORIA Y EL METODO</a:t>
            </a:r>
          </a:p>
          <a:p>
            <a:pPr algn="ctr" fontAlgn="base">
              <a:spcBef>
                <a:spcPct val="0"/>
              </a:spcBef>
              <a:spcAft>
                <a:spcPct val="0"/>
              </a:spcAft>
              <a:buFontTx/>
              <a:buNone/>
            </a:pPr>
            <a:r>
              <a:rPr lang="es-ES" altLang="es-GT" sz="1800">
                <a:solidFill>
                  <a:prstClr val="black"/>
                </a:solidFill>
              </a:rPr>
              <a:t>EN LA INVESTIGACION CIENTIFICA</a:t>
            </a:r>
          </a:p>
        </p:txBody>
      </p:sp>
      <p:sp>
        <p:nvSpPr>
          <p:cNvPr id="34822" name="Rectangle 6"/>
          <p:cNvSpPr>
            <a:spLocks noChangeArrowheads="1"/>
          </p:cNvSpPr>
          <p:nvPr/>
        </p:nvSpPr>
        <p:spPr bwMode="auto">
          <a:xfrm>
            <a:off x="5303838" y="1557339"/>
            <a:ext cx="4608512" cy="2447925"/>
          </a:xfrm>
          <a:prstGeom prst="rect">
            <a:avLst/>
          </a:prstGeom>
          <a:solidFill>
            <a:srgbClr val="FFBDDE"/>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s-ES" altLang="es-GT" sz="2000">
                <a:solidFill>
                  <a:prstClr val="black"/>
                </a:solidFill>
              </a:rPr>
              <a:t>TEORIA</a:t>
            </a:r>
          </a:p>
          <a:p>
            <a:pPr fontAlgn="base">
              <a:spcBef>
                <a:spcPct val="0"/>
              </a:spcBef>
              <a:spcAft>
                <a:spcPct val="0"/>
              </a:spcAft>
            </a:pPr>
            <a:r>
              <a:rPr lang="es-ES" altLang="es-GT" sz="1400">
                <a:solidFill>
                  <a:prstClr val="black"/>
                </a:solidFill>
              </a:rPr>
              <a:t>Proporciona la base conceptual que sirve para captar </a:t>
            </a:r>
          </a:p>
          <a:p>
            <a:pPr fontAlgn="base">
              <a:spcBef>
                <a:spcPct val="0"/>
              </a:spcBef>
              <a:spcAft>
                <a:spcPct val="0"/>
              </a:spcAft>
              <a:buFontTx/>
              <a:buNone/>
            </a:pPr>
            <a:r>
              <a:rPr lang="es-ES" altLang="es-GT" sz="1400">
                <a:solidFill>
                  <a:prstClr val="black"/>
                </a:solidFill>
              </a:rPr>
              <a:t>las propiedades y atributos de los objetos de estudio</a:t>
            </a:r>
          </a:p>
          <a:p>
            <a:pPr fontAlgn="base">
              <a:spcBef>
                <a:spcPct val="0"/>
              </a:spcBef>
              <a:spcAft>
                <a:spcPct val="0"/>
              </a:spcAft>
              <a:buFontTx/>
              <a:buNone/>
            </a:pPr>
            <a:r>
              <a:rPr lang="es-ES" altLang="es-GT" sz="1400">
                <a:solidFill>
                  <a:prstClr val="black"/>
                </a:solidFill>
              </a:rPr>
              <a:t>o investigación que se someterán a análisis.  </a:t>
            </a:r>
          </a:p>
          <a:p>
            <a:pPr fontAlgn="base">
              <a:spcBef>
                <a:spcPct val="0"/>
              </a:spcBef>
              <a:spcAft>
                <a:spcPct val="0"/>
              </a:spcAft>
            </a:pPr>
            <a:r>
              <a:rPr lang="es-ES" altLang="es-GT" sz="1400">
                <a:solidFill>
                  <a:prstClr val="black"/>
                </a:solidFill>
              </a:rPr>
              <a:t>Ayuda a: </a:t>
            </a:r>
          </a:p>
          <a:p>
            <a:pPr lvl="1" fontAlgn="base">
              <a:spcBef>
                <a:spcPct val="0"/>
              </a:spcBef>
              <a:spcAft>
                <a:spcPct val="0"/>
              </a:spcAft>
              <a:buFontTx/>
              <a:buChar char="•"/>
            </a:pPr>
            <a:r>
              <a:rPr lang="es-ES" altLang="es-GT" sz="1400">
                <a:solidFill>
                  <a:prstClr val="black"/>
                </a:solidFill>
              </a:rPr>
              <a:t> Delimitar que aspectos de la realidad se van a trabajar,</a:t>
            </a:r>
          </a:p>
          <a:p>
            <a:pPr lvl="1" fontAlgn="base">
              <a:spcBef>
                <a:spcPct val="0"/>
              </a:spcBef>
              <a:spcAft>
                <a:spcPct val="0"/>
              </a:spcAft>
              <a:buFontTx/>
              <a:buChar char="•"/>
            </a:pPr>
            <a:r>
              <a:rPr lang="es-ES" altLang="es-GT" sz="1400">
                <a:solidFill>
                  <a:prstClr val="black"/>
                </a:solidFill>
              </a:rPr>
              <a:t> Interpretar y relacionar esos datos para encontrar</a:t>
            </a:r>
          </a:p>
          <a:p>
            <a:pPr lvl="1" fontAlgn="base">
              <a:spcBef>
                <a:spcPct val="0"/>
              </a:spcBef>
              <a:spcAft>
                <a:spcPct val="0"/>
              </a:spcAft>
              <a:buFontTx/>
              <a:buNone/>
            </a:pPr>
            <a:r>
              <a:rPr lang="es-ES" altLang="es-GT" sz="1400">
                <a:solidFill>
                  <a:prstClr val="black"/>
                </a:solidFill>
              </a:rPr>
              <a:t>   respuestas relacionadas con el Problema que</a:t>
            </a:r>
          </a:p>
          <a:p>
            <a:pPr fontAlgn="base">
              <a:spcBef>
                <a:spcPct val="0"/>
              </a:spcBef>
              <a:spcAft>
                <a:spcPct val="0"/>
              </a:spcAft>
              <a:buFontTx/>
              <a:buNone/>
            </a:pPr>
            <a:r>
              <a:rPr lang="es-ES" altLang="es-GT" sz="1400">
                <a:solidFill>
                  <a:prstClr val="black"/>
                </a:solidFill>
              </a:rPr>
              <a:t>             se está investigando.  </a:t>
            </a:r>
          </a:p>
        </p:txBody>
      </p:sp>
      <p:cxnSp>
        <p:nvCxnSpPr>
          <p:cNvPr id="23558" name="AutoShape 7"/>
          <p:cNvCxnSpPr>
            <a:cxnSpLocks noChangeShapeType="1"/>
            <a:stCxn id="34819" idx="4"/>
          </p:cNvCxnSpPr>
          <p:nvPr/>
        </p:nvCxnSpPr>
        <p:spPr bwMode="auto">
          <a:xfrm rot="16200000" flipH="1">
            <a:off x="3988594" y="4098132"/>
            <a:ext cx="287338" cy="2555875"/>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4824" name="AutoShape 8"/>
          <p:cNvSpPr>
            <a:spLocks noChangeArrowheads="1"/>
          </p:cNvSpPr>
          <p:nvPr/>
        </p:nvSpPr>
        <p:spPr bwMode="auto">
          <a:xfrm>
            <a:off x="5664201" y="4292600"/>
            <a:ext cx="4608513" cy="2089150"/>
          </a:xfrm>
          <a:prstGeom prst="roundRect">
            <a:avLst>
              <a:gd name="adj" fmla="val 16667"/>
            </a:avLst>
          </a:prstGeom>
          <a:solidFill>
            <a:srgbClr val="CCECFF"/>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s-ES" altLang="es-GT" sz="2000">
                <a:solidFill>
                  <a:prstClr val="black"/>
                </a:solidFill>
              </a:rPr>
              <a:t>MÉTODO</a:t>
            </a:r>
          </a:p>
          <a:p>
            <a:pPr fontAlgn="base">
              <a:spcBef>
                <a:spcPct val="0"/>
              </a:spcBef>
              <a:spcAft>
                <a:spcPct val="0"/>
              </a:spcAft>
              <a:buFontTx/>
              <a:buNone/>
            </a:pPr>
            <a:r>
              <a:rPr lang="es-ES" altLang="es-GT" sz="2000">
                <a:solidFill>
                  <a:prstClr val="black"/>
                </a:solidFill>
              </a:rPr>
              <a:t>Proporciona los procedimientos y técnicas </a:t>
            </a:r>
          </a:p>
          <a:p>
            <a:pPr fontAlgn="base">
              <a:spcBef>
                <a:spcPct val="0"/>
              </a:spcBef>
              <a:spcAft>
                <a:spcPct val="0"/>
              </a:spcAft>
              <a:buFontTx/>
              <a:buNone/>
            </a:pPr>
            <a:r>
              <a:rPr lang="es-ES" altLang="es-GT" sz="2000">
                <a:solidFill>
                  <a:prstClr val="black"/>
                </a:solidFill>
              </a:rPr>
              <a:t>que se emplean para poder colectar los </a:t>
            </a:r>
          </a:p>
          <a:p>
            <a:pPr fontAlgn="base">
              <a:spcBef>
                <a:spcPct val="0"/>
              </a:spcBef>
              <a:spcAft>
                <a:spcPct val="0"/>
              </a:spcAft>
              <a:buFontTx/>
              <a:buNone/>
            </a:pPr>
            <a:r>
              <a:rPr lang="es-ES" altLang="es-GT" sz="2000">
                <a:solidFill>
                  <a:prstClr val="black"/>
                </a:solidFill>
              </a:rPr>
              <a:t>datos , organizarlos y sistematizarlos para</a:t>
            </a:r>
          </a:p>
          <a:p>
            <a:pPr fontAlgn="base">
              <a:spcBef>
                <a:spcPct val="0"/>
              </a:spcBef>
              <a:spcAft>
                <a:spcPct val="0"/>
              </a:spcAft>
              <a:buFontTx/>
              <a:buNone/>
            </a:pPr>
            <a:r>
              <a:rPr lang="es-ES" altLang="es-GT" sz="2000">
                <a:solidFill>
                  <a:prstClr val="black"/>
                </a:solidFill>
              </a:rPr>
              <a:t>aplicar las pruebas necesarias de verifica</a:t>
            </a:r>
          </a:p>
          <a:p>
            <a:pPr fontAlgn="base">
              <a:spcBef>
                <a:spcPct val="0"/>
              </a:spcBef>
              <a:spcAft>
                <a:spcPct val="0"/>
              </a:spcAft>
              <a:buFontTx/>
              <a:buNone/>
            </a:pPr>
            <a:r>
              <a:rPr lang="es-ES" altLang="es-GT" sz="2000">
                <a:solidFill>
                  <a:prstClr val="black"/>
                </a:solidFill>
              </a:rPr>
              <a:t>ción y validación científica.</a:t>
            </a:r>
          </a:p>
        </p:txBody>
      </p:sp>
    </p:spTree>
    <p:extLst>
      <p:ext uri="{BB962C8B-B14F-4D97-AF65-F5344CB8AC3E}">
        <p14:creationId xmlns:p14="http://schemas.microsoft.com/office/powerpoint/2010/main" val="1502859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p:bldP spid="34821" grpId="0" animBg="1"/>
      <p:bldP spid="34822" grpId="0" animBg="1"/>
      <p:bldP spid="34824" grpId="0" animBg="1"/>
    </p:bldLst>
  </p:timing>
</p:sld>
</file>

<file path=ppt/theme/theme1.xml><?xml version="1.0" encoding="utf-8"?>
<a:theme xmlns:a="http://schemas.openxmlformats.org/drawingml/2006/main" name="Plantilla de diseño Océan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ffice_13892360_TF03460535" id="{A8A5DD29-62A2-4C80-A072-6F8CB0554766}" vid="{687AF1AF-FA85-42FD-9C8E-354094F88514}"/>
    </a:ext>
  </a:extLst>
</a:theme>
</file>

<file path=ppt/theme/theme2.xml><?xml version="1.0" encoding="utf-8"?>
<a:theme xmlns:a="http://schemas.openxmlformats.org/drawingml/2006/main" name="Diseño predeterminado">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iseño predeterminado">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iseño predeterminado">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iseño predeterminado">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Gota">
  <a:themeElements>
    <a:clrScheme name="Gota">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BED6C63E-22D9-40FD-AF90-6F5632A4309F}">
  <ds:schemaRefs>
    <ds:schemaRef ds:uri="http://schemas.microsoft.com/sharepoint/v3/contenttype/forms"/>
  </ds:schemaRefs>
</ds:datastoreItem>
</file>

<file path=customXml/itemProps2.xml><?xml version="1.0" encoding="utf-8"?>
<ds:datastoreItem xmlns:ds="http://schemas.openxmlformats.org/officeDocument/2006/customXml" ds:itemID="{CF195433-C13C-4992-BB9A-17B0DB253F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DC6412-8CE7-4C8A-96E9-2669F16D17E8}">
  <ds:schemaRef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 ds:uri="40262f94-9f35-4ac3-9a90-690165a166b7"/>
    <ds:schemaRef ds:uri="http://schemas.microsoft.com/office/2006/metadata/properties"/>
    <ds:schemaRef ds:uri="a4f35948-e619-41b3-aa29-22878b09cfd2"/>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Plantilla de diseño Océano</Template>
  <TotalTime>390</TotalTime>
  <Words>3804</Words>
  <Application>Microsoft Office PowerPoint</Application>
  <PresentationFormat>Panorámica</PresentationFormat>
  <Paragraphs>286</Paragraphs>
  <Slides>32</Slides>
  <Notes>14</Notes>
  <HiddenSlides>0</HiddenSlides>
  <MMClips>0</MMClips>
  <ScaleCrop>false</ScaleCrop>
  <HeadingPairs>
    <vt:vector size="6" baseType="variant">
      <vt:variant>
        <vt:lpstr>Fuentes usadas</vt:lpstr>
      </vt:variant>
      <vt:variant>
        <vt:i4>10</vt:i4>
      </vt:variant>
      <vt:variant>
        <vt:lpstr>Tema</vt:lpstr>
      </vt:variant>
      <vt:variant>
        <vt:i4>7</vt:i4>
      </vt:variant>
      <vt:variant>
        <vt:lpstr>Títulos de diapositiva</vt:lpstr>
      </vt:variant>
      <vt:variant>
        <vt:i4>32</vt:i4>
      </vt:variant>
    </vt:vector>
  </HeadingPairs>
  <TitlesOfParts>
    <vt:vector size="49" baseType="lpstr">
      <vt:lpstr>Arial</vt:lpstr>
      <vt:lpstr>Book Antiqua</vt:lpstr>
      <vt:lpstr>Calibri</vt:lpstr>
      <vt:lpstr>Californian FB</vt:lpstr>
      <vt:lpstr>Comic Sans MS</vt:lpstr>
      <vt:lpstr>Symbol</vt:lpstr>
      <vt:lpstr>Times New Roman</vt:lpstr>
      <vt:lpstr>Tw Cen MT</vt:lpstr>
      <vt:lpstr>Verdana</vt:lpstr>
      <vt:lpstr>Wingdings</vt:lpstr>
      <vt:lpstr>Plantilla de diseño Océano</vt:lpstr>
      <vt:lpstr>Diseño predeterminado</vt:lpstr>
      <vt:lpstr>1_Diseño predeterminado</vt:lpstr>
      <vt:lpstr>2_Diseño predeterminado</vt:lpstr>
      <vt:lpstr>3_Diseño predeterminado</vt:lpstr>
      <vt:lpstr>4_Diseño predeterminado</vt:lpstr>
      <vt:lpstr>Gota</vt:lpstr>
      <vt:lpstr>ESCUELA DE TRABAJO SOCIAL – CUNOC CURSO: INVESTIGACION CUALITATIVA  PLAN DE CLASES   1. Relación y tensiones entre Teoría, epistemología, lógica, metodología y técnicas de investigación. 2. Características generales del método etnográfico. La etnografía como método para el desarrollo de teorías sociales.  2.1 Lectura de texto sobre investigación antropología de la pobreza    (seis grupos harán una reseña de lo leído. 45 min).  2.1 Síntesis expositiva  sobre las características principales  relacionadas con la aplicación del método etnográfico. 3. La investigación acción participativa: sus fundamentos conceptuales, sus principios, sus enfoques y sus métodos.    </vt:lpstr>
      <vt:lpstr>Las relaciones  entre la teoría, el método y las técnicas de investigacion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relaciones  entre la teoría, el método y las técnicas de investigacion</dc:title>
  <dc:creator>Oscar López</dc:creator>
  <cp:lastModifiedBy>Usuario</cp:lastModifiedBy>
  <cp:revision>40</cp:revision>
  <dcterms:created xsi:type="dcterms:W3CDTF">2018-08-23T08:31:23Z</dcterms:created>
  <dcterms:modified xsi:type="dcterms:W3CDTF">2018-09-03T22:38:06Z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74065000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